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sldSz cx="20104100" cy="11309350"/>
  <p:notesSz cx="20104100" cy="1130935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295" y="5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1222" y="2851924"/>
            <a:ext cx="3373754" cy="7042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50" b="0" i="0">
                <a:solidFill>
                  <a:srgbClr val="D5D5D5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04139" y="3055035"/>
            <a:ext cx="9167494" cy="7464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5322" y="4681405"/>
            <a:ext cx="16922122" cy="11405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71983" y="6340475"/>
            <a:ext cx="9448800" cy="1731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marR="5080" indent="-312420" algn="ctr">
              <a:lnSpc>
                <a:spcPct val="111200"/>
              </a:lnSpc>
              <a:spcBef>
                <a:spcPts val="95"/>
              </a:spcBef>
            </a:pPr>
            <a:r>
              <a:rPr lang="en-US" sz="5250" spc="130" dirty="0"/>
              <a:t>Muhammad Muazzam Ahmad</a:t>
            </a:r>
            <a:r>
              <a:rPr sz="5250" spc="215" dirty="0"/>
              <a:t> </a:t>
            </a:r>
            <a:r>
              <a:rPr sz="5250" spc="-1380" dirty="0"/>
              <a:t> </a:t>
            </a:r>
            <a:r>
              <a:rPr lang="en-US" sz="5250" spc="140" dirty="0"/>
              <a:t>01</a:t>
            </a:r>
            <a:r>
              <a:rPr sz="5250" spc="140" dirty="0"/>
              <a:t>.</a:t>
            </a:r>
            <a:r>
              <a:rPr lang="en-US" sz="5250" spc="140" dirty="0"/>
              <a:t>12</a:t>
            </a:r>
            <a:r>
              <a:rPr sz="5250" spc="140" dirty="0"/>
              <a:t>.202</a:t>
            </a:r>
            <a:r>
              <a:rPr lang="en-US" sz="5250" spc="140" dirty="0"/>
              <a:t>4</a:t>
            </a:r>
            <a:endParaRPr sz="5250" dirty="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21480" y="9928482"/>
            <a:ext cx="6282051" cy="7758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1909" y="1055884"/>
            <a:ext cx="5958101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7794" y="2212962"/>
            <a:ext cx="11583035" cy="857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0260">
              <a:lnSpc>
                <a:spcPct val="111800"/>
              </a:lnSpc>
              <a:spcBef>
                <a:spcPts val="95"/>
              </a:spcBef>
            </a:pP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29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are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several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cases </a:t>
            </a:r>
            <a:r>
              <a:rPr sz="2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did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successfully.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Sometimes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attempted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accident;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for </a:t>
            </a:r>
            <a:r>
              <a:rPr sz="2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example,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2950" spc="10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ic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region </a:t>
            </a:r>
            <a:r>
              <a:rPr sz="2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ocean.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pad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RTLS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pad.True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 </a:t>
            </a:r>
            <a:r>
              <a:rPr sz="2950" spc="-7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 </a:t>
            </a:r>
            <a:r>
              <a:rPr sz="29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ASDS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unsuccessfully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ship.</a:t>
            </a:r>
            <a:endParaRPr sz="2950">
              <a:latin typeface="Microsoft Sans Serif"/>
              <a:cs typeface="Microsoft Sans Serif"/>
            </a:endParaRPr>
          </a:p>
          <a:p>
            <a:pPr marL="12700" marR="958850" algn="just">
              <a:lnSpc>
                <a:spcPct val="111800"/>
              </a:lnSpc>
              <a:spcBef>
                <a:spcPts val="1980"/>
              </a:spcBef>
            </a:pPr>
            <a:r>
              <a:rPr sz="29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mainly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convert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those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Training</a:t>
            </a:r>
            <a:r>
              <a:rPr sz="2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Labels</a:t>
            </a:r>
            <a:r>
              <a:rPr sz="2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950" spc="-77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“1”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successfully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landed,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275" dirty="0">
                <a:solidFill>
                  <a:srgbClr val="FFFFFF"/>
                </a:solidFill>
                <a:latin typeface="Microsoft Sans Serif"/>
                <a:cs typeface="Microsoft Sans Serif"/>
              </a:rPr>
              <a:t>“0”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means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950" spc="-7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unsuccessful.</a:t>
            </a:r>
            <a:endParaRPr sz="2950">
              <a:latin typeface="Microsoft Sans Serif"/>
              <a:cs typeface="Microsoft Sans Serif"/>
            </a:endParaRPr>
          </a:p>
          <a:p>
            <a:pPr marL="6597650">
              <a:lnSpc>
                <a:spcPct val="100000"/>
              </a:lnSpc>
              <a:spcBef>
                <a:spcPts val="244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Wrangling</a:t>
            </a:r>
            <a:endParaRPr sz="29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355758" y="2326761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147161" y="2406728"/>
            <a:ext cx="5118735" cy="863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5080" indent="-283210">
              <a:lnSpc>
                <a:spcPct val="112200"/>
              </a:lnSpc>
              <a:spcBef>
                <a:spcPts val="95"/>
              </a:spcBef>
            </a:pPr>
            <a:r>
              <a:rPr sz="2450" spc="110" dirty="0">
                <a:latin typeface="Microsoft Sans Serif"/>
                <a:cs typeface="Microsoft Sans Serif"/>
              </a:rPr>
              <a:t>Perform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135" dirty="0">
                <a:latin typeface="Microsoft Sans Serif"/>
                <a:cs typeface="Microsoft Sans Serif"/>
              </a:rPr>
              <a:t>exploratory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60" dirty="0">
                <a:latin typeface="Microsoft Sans Serif"/>
                <a:cs typeface="Microsoft Sans Serif"/>
              </a:rPr>
              <a:t>Data</a:t>
            </a:r>
            <a:r>
              <a:rPr sz="2450" spc="-85" dirty="0">
                <a:latin typeface="Microsoft Sans Serif"/>
                <a:cs typeface="Microsoft Sans Serif"/>
              </a:rPr>
              <a:t> </a:t>
            </a:r>
            <a:r>
              <a:rPr sz="2450" spc="75" dirty="0">
                <a:latin typeface="Microsoft Sans Serif"/>
                <a:cs typeface="Microsoft Sans Serif"/>
              </a:rPr>
              <a:t>Analysis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0" dirty="0">
                <a:latin typeface="Microsoft Sans Serif"/>
                <a:cs typeface="Microsoft Sans Serif"/>
              </a:rPr>
              <a:t>determine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90" dirty="0">
                <a:latin typeface="Microsoft Sans Serif"/>
                <a:cs typeface="Microsoft Sans Serif"/>
              </a:rPr>
              <a:t>Training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65" dirty="0">
                <a:latin typeface="Microsoft Sans Serif"/>
                <a:cs typeface="Microsoft Sans Serif"/>
              </a:rPr>
              <a:t>Labels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355645" y="3974696"/>
            <a:ext cx="6701790" cy="1047115"/>
          </a:xfrm>
          <a:custGeom>
            <a:avLst/>
            <a:gdLst/>
            <a:ahLst/>
            <a:cxnLst/>
            <a:rect l="l" t="t" r="r" b="b"/>
            <a:pathLst>
              <a:path w="6701790" h="1047114">
                <a:moveTo>
                  <a:pt x="6156786" y="0"/>
                </a:moveTo>
                <a:lnTo>
                  <a:pt x="544580" y="0"/>
                </a:lnTo>
                <a:lnTo>
                  <a:pt x="470100" y="120"/>
                </a:lnTo>
                <a:lnTo>
                  <a:pt x="405355" y="966"/>
                </a:lnTo>
                <a:lnTo>
                  <a:pt x="349460" y="3263"/>
                </a:lnTo>
                <a:lnTo>
                  <a:pt x="301530" y="7735"/>
                </a:lnTo>
                <a:lnTo>
                  <a:pt x="260679" y="15107"/>
                </a:lnTo>
                <a:lnTo>
                  <a:pt x="181304" y="46204"/>
                </a:lnTo>
                <a:lnTo>
                  <a:pt x="140416" y="72318"/>
                </a:lnTo>
                <a:lnTo>
                  <a:pt x="103906" y="103903"/>
                </a:lnTo>
                <a:lnTo>
                  <a:pt x="72320" y="140412"/>
                </a:lnTo>
                <a:lnTo>
                  <a:pt x="46204" y="181300"/>
                </a:lnTo>
                <a:lnTo>
                  <a:pt x="26103" y="226021"/>
                </a:lnTo>
                <a:lnTo>
                  <a:pt x="8325" y="298191"/>
                </a:lnTo>
                <a:lnTo>
                  <a:pt x="3761" y="344945"/>
                </a:lnTo>
                <a:lnTo>
                  <a:pt x="1262" y="398330"/>
                </a:lnTo>
                <a:lnTo>
                  <a:pt x="213" y="457983"/>
                </a:lnTo>
                <a:lnTo>
                  <a:pt x="0" y="523544"/>
                </a:lnTo>
                <a:lnTo>
                  <a:pt x="213" y="589104"/>
                </a:lnTo>
                <a:lnTo>
                  <a:pt x="1262" y="648758"/>
                </a:lnTo>
                <a:lnTo>
                  <a:pt x="3761" y="702143"/>
                </a:lnTo>
                <a:lnTo>
                  <a:pt x="8325" y="748897"/>
                </a:lnTo>
                <a:lnTo>
                  <a:pt x="15568" y="788659"/>
                </a:lnTo>
                <a:lnTo>
                  <a:pt x="46204" y="865787"/>
                </a:lnTo>
                <a:lnTo>
                  <a:pt x="72320" y="906675"/>
                </a:lnTo>
                <a:lnTo>
                  <a:pt x="103906" y="943184"/>
                </a:lnTo>
                <a:lnTo>
                  <a:pt x="140416" y="974769"/>
                </a:lnTo>
                <a:lnTo>
                  <a:pt x="181304" y="1000884"/>
                </a:lnTo>
                <a:lnTo>
                  <a:pt x="226024" y="1020982"/>
                </a:lnTo>
                <a:lnTo>
                  <a:pt x="301530" y="1039353"/>
                </a:lnTo>
                <a:lnTo>
                  <a:pt x="349460" y="1043825"/>
                </a:lnTo>
                <a:lnTo>
                  <a:pt x="405355" y="1046121"/>
                </a:lnTo>
                <a:lnTo>
                  <a:pt x="470100" y="1046967"/>
                </a:lnTo>
                <a:lnTo>
                  <a:pt x="544580" y="1047088"/>
                </a:lnTo>
                <a:lnTo>
                  <a:pt x="6156786" y="1047088"/>
                </a:lnTo>
                <a:lnTo>
                  <a:pt x="6231265" y="1046967"/>
                </a:lnTo>
                <a:lnTo>
                  <a:pt x="6296010" y="1046121"/>
                </a:lnTo>
                <a:lnTo>
                  <a:pt x="6351906" y="1043825"/>
                </a:lnTo>
                <a:lnTo>
                  <a:pt x="6399836" y="1039353"/>
                </a:lnTo>
                <a:lnTo>
                  <a:pt x="6440686" y="1031980"/>
                </a:lnTo>
                <a:lnTo>
                  <a:pt x="6520062" y="1000884"/>
                </a:lnTo>
                <a:lnTo>
                  <a:pt x="6560950" y="974769"/>
                </a:lnTo>
                <a:lnTo>
                  <a:pt x="6597460" y="943184"/>
                </a:lnTo>
                <a:lnTo>
                  <a:pt x="6629046" y="906675"/>
                </a:lnTo>
                <a:lnTo>
                  <a:pt x="6655162" y="865787"/>
                </a:lnTo>
                <a:lnTo>
                  <a:pt x="6675262" y="821067"/>
                </a:lnTo>
                <a:lnTo>
                  <a:pt x="6693041" y="748897"/>
                </a:lnTo>
                <a:lnTo>
                  <a:pt x="6697604" y="702143"/>
                </a:lnTo>
                <a:lnTo>
                  <a:pt x="6700104" y="648758"/>
                </a:lnTo>
                <a:lnTo>
                  <a:pt x="6701153" y="589104"/>
                </a:lnTo>
                <a:lnTo>
                  <a:pt x="6701366" y="523544"/>
                </a:lnTo>
                <a:lnTo>
                  <a:pt x="6701153" y="457983"/>
                </a:lnTo>
                <a:lnTo>
                  <a:pt x="6700104" y="398330"/>
                </a:lnTo>
                <a:lnTo>
                  <a:pt x="6697604" y="344945"/>
                </a:lnTo>
                <a:lnTo>
                  <a:pt x="6693041" y="298191"/>
                </a:lnTo>
                <a:lnTo>
                  <a:pt x="6685798" y="258429"/>
                </a:lnTo>
                <a:lnTo>
                  <a:pt x="6655162" y="181300"/>
                </a:lnTo>
                <a:lnTo>
                  <a:pt x="6629046" y="140412"/>
                </a:lnTo>
                <a:lnTo>
                  <a:pt x="6597460" y="103903"/>
                </a:lnTo>
                <a:lnTo>
                  <a:pt x="6560950" y="72318"/>
                </a:lnTo>
                <a:lnTo>
                  <a:pt x="6520062" y="46204"/>
                </a:lnTo>
                <a:lnTo>
                  <a:pt x="6475342" y="26106"/>
                </a:lnTo>
                <a:lnTo>
                  <a:pt x="6399836" y="7735"/>
                </a:lnTo>
                <a:lnTo>
                  <a:pt x="6351906" y="3263"/>
                </a:lnTo>
                <a:lnTo>
                  <a:pt x="6296010" y="966"/>
                </a:lnTo>
                <a:lnTo>
                  <a:pt x="6231265" y="120"/>
                </a:lnTo>
                <a:lnTo>
                  <a:pt x="615678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355758" y="5166039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4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355758" y="6357383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2856123" y="4054664"/>
            <a:ext cx="5701030" cy="324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930" marR="321310" algn="ctr">
              <a:lnSpc>
                <a:spcPct val="112200"/>
              </a:lnSpc>
              <a:spcBef>
                <a:spcPts val="9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launches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site</a:t>
            </a:r>
            <a:endParaRPr sz="245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2200"/>
              </a:lnSpc>
              <a:spcBef>
                <a:spcPts val="2780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each</a:t>
            </a:r>
            <a:r>
              <a:rPr sz="2450" spc="-6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endParaRPr sz="2450">
              <a:latin typeface="Microsoft Sans Serif"/>
              <a:cs typeface="Microsoft Sans Serif"/>
            </a:endParaRPr>
          </a:p>
          <a:p>
            <a:pPr marL="316865" marR="5080" indent="-304800">
              <a:lnSpc>
                <a:spcPct val="112200"/>
              </a:lnSpc>
              <a:spcBef>
                <a:spcPts val="2785"/>
              </a:spcBef>
            </a:pPr>
            <a:r>
              <a:rPr sz="2450" spc="105" dirty="0">
                <a:latin typeface="Microsoft Sans Serif"/>
                <a:cs typeface="Microsoft Sans Serif"/>
              </a:rPr>
              <a:t>Calculate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55" dirty="0">
                <a:latin typeface="Microsoft Sans Serif"/>
                <a:cs typeface="Microsoft Sans Serif"/>
              </a:rPr>
              <a:t>number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14" dirty="0">
                <a:latin typeface="Microsoft Sans Serif"/>
                <a:cs typeface="Microsoft Sans Serif"/>
              </a:rPr>
              <a:t>and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occurrence </a:t>
            </a:r>
            <a:r>
              <a:rPr sz="2450" spc="-640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of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05" dirty="0">
                <a:latin typeface="Microsoft Sans Serif"/>
                <a:cs typeface="Microsoft Sans Serif"/>
              </a:rPr>
              <a:t>mission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per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70" dirty="0">
                <a:latin typeface="Microsoft Sans Serif"/>
                <a:cs typeface="Microsoft Sans Serif"/>
              </a:rPr>
              <a:t>orbit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type</a:t>
            </a:r>
            <a:endParaRPr sz="245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355758" y="7548726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613956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6"/>
                </a:lnTo>
                <a:lnTo>
                  <a:pt x="14119" y="807650"/>
                </a:lnTo>
                <a:lnTo>
                  <a:pt x="47210" y="888366"/>
                </a:lnTo>
                <a:lnTo>
                  <a:pt x="77716" y="931837"/>
                </a:lnTo>
                <a:lnTo>
                  <a:pt x="115136" y="969256"/>
                </a:lnTo>
                <a:lnTo>
                  <a:pt x="158609" y="999761"/>
                </a:lnTo>
                <a:lnTo>
                  <a:pt x="207272" y="1022488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2"/>
                </a:lnTo>
                <a:lnTo>
                  <a:pt x="6542529" y="999761"/>
                </a:lnTo>
                <a:lnTo>
                  <a:pt x="6586001" y="969256"/>
                </a:lnTo>
                <a:lnTo>
                  <a:pt x="6623422" y="931837"/>
                </a:lnTo>
                <a:lnTo>
                  <a:pt x="6653928" y="888366"/>
                </a:lnTo>
                <a:lnTo>
                  <a:pt x="6676656" y="839705"/>
                </a:lnTo>
                <a:lnTo>
                  <a:pt x="6693965" y="769866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6"/>
                </a:lnTo>
                <a:lnTo>
                  <a:pt x="6701138" y="433132"/>
                </a:lnTo>
                <a:lnTo>
                  <a:pt x="6700341" y="373251"/>
                </a:lnTo>
                <a:lnTo>
                  <a:pt x="6698178" y="321554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1"/>
                </a:lnTo>
                <a:lnTo>
                  <a:pt x="6586001" y="77832"/>
                </a:lnTo>
                <a:lnTo>
                  <a:pt x="6542529" y="47328"/>
                </a:lnTo>
                <a:lnTo>
                  <a:pt x="6493866" y="24601"/>
                </a:lnTo>
                <a:lnTo>
                  <a:pt x="6424031" y="7289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55758" y="8740070"/>
            <a:ext cx="6701155" cy="1047115"/>
          </a:xfrm>
          <a:custGeom>
            <a:avLst/>
            <a:gdLst/>
            <a:ahLst/>
            <a:cxnLst/>
            <a:rect l="l" t="t" r="r" b="b"/>
            <a:pathLst>
              <a:path w="6701155" h="1047115">
                <a:moveTo>
                  <a:pt x="6199236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8"/>
                </a:lnTo>
                <a:lnTo>
                  <a:pt x="239324" y="14236"/>
                </a:lnTo>
                <a:lnTo>
                  <a:pt x="158609" y="47327"/>
                </a:lnTo>
                <a:lnTo>
                  <a:pt x="115136" y="77831"/>
                </a:lnTo>
                <a:lnTo>
                  <a:pt x="77716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613955"/>
                </a:lnTo>
                <a:lnTo>
                  <a:pt x="797" y="673837"/>
                </a:lnTo>
                <a:lnTo>
                  <a:pt x="2960" y="725534"/>
                </a:lnTo>
                <a:lnTo>
                  <a:pt x="7173" y="769865"/>
                </a:lnTo>
                <a:lnTo>
                  <a:pt x="14119" y="807649"/>
                </a:lnTo>
                <a:lnTo>
                  <a:pt x="47210" y="888365"/>
                </a:lnTo>
                <a:lnTo>
                  <a:pt x="77716" y="931836"/>
                </a:lnTo>
                <a:lnTo>
                  <a:pt x="115136" y="969255"/>
                </a:lnTo>
                <a:lnTo>
                  <a:pt x="158609" y="999760"/>
                </a:lnTo>
                <a:lnTo>
                  <a:pt x="207272" y="1022487"/>
                </a:lnTo>
                <a:lnTo>
                  <a:pt x="277107" y="1039799"/>
                </a:lnTo>
                <a:lnTo>
                  <a:pt x="321439" y="1044013"/>
                </a:lnTo>
                <a:lnTo>
                  <a:pt x="373136" y="1046177"/>
                </a:lnTo>
                <a:lnTo>
                  <a:pt x="433018" y="1046974"/>
                </a:lnTo>
                <a:lnTo>
                  <a:pt x="501902" y="1047088"/>
                </a:lnTo>
                <a:lnTo>
                  <a:pt x="6199236" y="1047088"/>
                </a:lnTo>
                <a:lnTo>
                  <a:pt x="6268120" y="1046974"/>
                </a:lnTo>
                <a:lnTo>
                  <a:pt x="6328002" y="1046177"/>
                </a:lnTo>
                <a:lnTo>
                  <a:pt x="6379699" y="1044013"/>
                </a:lnTo>
                <a:lnTo>
                  <a:pt x="6424031" y="1039799"/>
                </a:lnTo>
                <a:lnTo>
                  <a:pt x="6461813" y="1032851"/>
                </a:lnTo>
                <a:lnTo>
                  <a:pt x="6542529" y="999760"/>
                </a:lnTo>
                <a:lnTo>
                  <a:pt x="6586001" y="969255"/>
                </a:lnTo>
                <a:lnTo>
                  <a:pt x="6623422" y="931836"/>
                </a:lnTo>
                <a:lnTo>
                  <a:pt x="6653928" y="888365"/>
                </a:lnTo>
                <a:lnTo>
                  <a:pt x="6676656" y="839704"/>
                </a:lnTo>
                <a:lnTo>
                  <a:pt x="6693965" y="769865"/>
                </a:lnTo>
                <a:lnTo>
                  <a:pt x="6698178" y="725534"/>
                </a:lnTo>
                <a:lnTo>
                  <a:pt x="6700341" y="673837"/>
                </a:lnTo>
                <a:lnTo>
                  <a:pt x="6701138" y="613955"/>
                </a:lnTo>
                <a:lnTo>
                  <a:pt x="6701138" y="433132"/>
                </a:lnTo>
                <a:lnTo>
                  <a:pt x="6700341" y="373250"/>
                </a:lnTo>
                <a:lnTo>
                  <a:pt x="6698178" y="321553"/>
                </a:lnTo>
                <a:lnTo>
                  <a:pt x="6693965" y="277222"/>
                </a:lnTo>
                <a:lnTo>
                  <a:pt x="6687018" y="239438"/>
                </a:lnTo>
                <a:lnTo>
                  <a:pt x="6653928" y="158722"/>
                </a:lnTo>
                <a:lnTo>
                  <a:pt x="6623422" y="115250"/>
                </a:lnTo>
                <a:lnTo>
                  <a:pt x="6586001" y="77831"/>
                </a:lnTo>
                <a:lnTo>
                  <a:pt x="6542529" y="47327"/>
                </a:lnTo>
                <a:lnTo>
                  <a:pt x="6493866" y="24600"/>
                </a:lnTo>
                <a:lnTo>
                  <a:pt x="6424031" y="7288"/>
                </a:lnTo>
                <a:lnTo>
                  <a:pt x="6379699" y="3075"/>
                </a:lnTo>
                <a:lnTo>
                  <a:pt x="6328002" y="911"/>
                </a:lnTo>
                <a:lnTo>
                  <a:pt x="6268120" y="113"/>
                </a:lnTo>
                <a:lnTo>
                  <a:pt x="6199236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56525" y="7628694"/>
            <a:ext cx="4699635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2200"/>
              </a:lnSpc>
              <a:spcBef>
                <a:spcPts val="95"/>
              </a:spcBef>
            </a:pPr>
            <a:r>
              <a:rPr sz="2450" spc="95" dirty="0">
                <a:latin typeface="Microsoft Sans Serif"/>
                <a:cs typeface="Microsoft Sans Serif"/>
              </a:rPr>
              <a:t>Create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" dirty="0">
                <a:latin typeface="Microsoft Sans Serif"/>
                <a:cs typeface="Microsoft Sans Serif"/>
              </a:rPr>
              <a:t>a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30" dirty="0">
                <a:latin typeface="Microsoft Sans Serif"/>
                <a:cs typeface="Microsoft Sans Serif"/>
              </a:rPr>
              <a:t>landing</a:t>
            </a:r>
            <a:r>
              <a:rPr sz="2450" spc="-75" dirty="0">
                <a:latin typeface="Microsoft Sans Serif"/>
                <a:cs typeface="Microsoft Sans Serif"/>
              </a:rPr>
              <a:t> </a:t>
            </a:r>
            <a:r>
              <a:rPr sz="2450" spc="165" dirty="0">
                <a:latin typeface="Microsoft Sans Serif"/>
                <a:cs typeface="Microsoft Sans Serif"/>
              </a:rPr>
              <a:t>outcome</a:t>
            </a:r>
            <a:r>
              <a:rPr sz="2450" spc="-80" dirty="0">
                <a:latin typeface="Microsoft Sans Serif"/>
                <a:cs typeface="Microsoft Sans Serif"/>
              </a:rPr>
              <a:t> </a:t>
            </a:r>
            <a:r>
              <a:rPr sz="2450" spc="100" dirty="0">
                <a:latin typeface="Microsoft Sans Serif"/>
                <a:cs typeface="Microsoft Sans Serif"/>
              </a:rPr>
              <a:t>label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80" dirty="0">
                <a:latin typeface="Microsoft Sans Serif"/>
                <a:cs typeface="Microsoft Sans Serif"/>
              </a:rPr>
              <a:t>from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Outcome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160" dirty="0">
                <a:latin typeface="Microsoft Sans Serif"/>
                <a:cs typeface="Microsoft Sans Serif"/>
              </a:rPr>
              <a:t>column</a:t>
            </a:r>
            <a:endParaRPr sz="2450">
              <a:latin typeface="Microsoft Sans Serif"/>
              <a:cs typeface="Microsoft Sans Serif"/>
            </a:endParaRPr>
          </a:p>
          <a:p>
            <a:pPr marL="963930" marR="956310" algn="ctr">
              <a:lnSpc>
                <a:spcPct val="112200"/>
              </a:lnSpc>
              <a:spcBef>
                <a:spcPts val="2780"/>
              </a:spcBef>
            </a:pPr>
            <a:r>
              <a:rPr sz="2450" spc="130" dirty="0">
                <a:latin typeface="Microsoft Sans Serif"/>
                <a:cs typeface="Microsoft Sans Serif"/>
              </a:rPr>
              <a:t>Exporting</a:t>
            </a:r>
            <a:r>
              <a:rPr sz="2450" spc="-100" dirty="0">
                <a:latin typeface="Microsoft Sans Serif"/>
                <a:cs typeface="Microsoft Sans Serif"/>
              </a:rPr>
              <a:t> </a:t>
            </a:r>
            <a:r>
              <a:rPr sz="2450" spc="145" dirty="0">
                <a:latin typeface="Microsoft Sans Serif"/>
                <a:cs typeface="Microsoft Sans Serif"/>
              </a:rPr>
              <a:t>the</a:t>
            </a:r>
            <a:r>
              <a:rPr sz="2450" spc="-95" dirty="0">
                <a:latin typeface="Microsoft Sans Serif"/>
                <a:cs typeface="Microsoft Sans Serif"/>
              </a:rPr>
              <a:t> </a:t>
            </a:r>
            <a:r>
              <a:rPr sz="2450" spc="110" dirty="0">
                <a:latin typeface="Microsoft Sans Serif"/>
                <a:cs typeface="Microsoft Sans Serif"/>
              </a:rPr>
              <a:t>data </a:t>
            </a:r>
            <a:r>
              <a:rPr sz="2450" spc="-635" dirty="0">
                <a:latin typeface="Microsoft Sans Serif"/>
                <a:cs typeface="Microsoft Sans Serif"/>
              </a:rPr>
              <a:t> </a:t>
            </a:r>
            <a:r>
              <a:rPr sz="2450" spc="190" dirty="0">
                <a:latin typeface="Microsoft Sans Serif"/>
                <a:cs typeface="Microsoft Sans Serif"/>
              </a:rPr>
              <a:t>to</a:t>
            </a:r>
            <a:r>
              <a:rPr sz="2450" spc="-70" dirty="0">
                <a:latin typeface="Microsoft Sans Serif"/>
                <a:cs typeface="Microsoft Sans Serif"/>
              </a:rPr>
              <a:t> </a:t>
            </a:r>
            <a:r>
              <a:rPr sz="2450" spc="-5" dirty="0">
                <a:latin typeface="Microsoft Sans Serif"/>
                <a:cs typeface="Microsoft Sans Serif"/>
              </a:rPr>
              <a:t>CSV</a:t>
            </a:r>
            <a:endParaRPr sz="245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388882" y="3401765"/>
            <a:ext cx="635000" cy="535940"/>
            <a:chOff x="15388882" y="3401765"/>
            <a:chExt cx="635000" cy="535940"/>
          </a:xfrm>
        </p:grpSpPr>
        <p:sp>
          <p:nvSpPr>
            <p:cNvPr id="14" name="object 14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69" y="0"/>
                  </a:moveTo>
                  <a:lnTo>
                    <a:pt x="198067" y="0"/>
                  </a:lnTo>
                  <a:lnTo>
                    <a:pt x="198067" y="214777"/>
                  </a:lnTo>
                  <a:lnTo>
                    <a:pt x="0" y="214777"/>
                  </a:lnTo>
                  <a:lnTo>
                    <a:pt x="291268" y="483237"/>
                  </a:lnTo>
                  <a:lnTo>
                    <a:pt x="582537" y="214777"/>
                  </a:lnTo>
                  <a:lnTo>
                    <a:pt x="384469" y="214777"/>
                  </a:lnTo>
                  <a:lnTo>
                    <a:pt x="38446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415059" y="3427942"/>
              <a:ext cx="582930" cy="483234"/>
            </a:xfrm>
            <a:custGeom>
              <a:avLst/>
              <a:gdLst/>
              <a:ahLst/>
              <a:cxnLst/>
              <a:rect l="l" t="t" r="r" b="b"/>
              <a:pathLst>
                <a:path w="582930" h="483235">
                  <a:moveTo>
                    <a:pt x="384475" y="214777"/>
                  </a:moveTo>
                  <a:lnTo>
                    <a:pt x="582538" y="214777"/>
                  </a:lnTo>
                  <a:lnTo>
                    <a:pt x="291269" y="483237"/>
                  </a:lnTo>
                  <a:lnTo>
                    <a:pt x="0" y="214777"/>
                  </a:lnTo>
                  <a:lnTo>
                    <a:pt x="198063" y="214777"/>
                  </a:lnTo>
                  <a:lnTo>
                    <a:pt x="198063" y="0"/>
                  </a:lnTo>
                  <a:lnTo>
                    <a:pt x="384475" y="0"/>
                  </a:lnTo>
                  <a:lnTo>
                    <a:pt x="384475" y="214777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8242" y="1055883"/>
            <a:ext cx="10588955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8812"/>
            <a:ext cx="5046345" cy="643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50" spc="150" dirty="0"/>
              <a:t>Charts</a:t>
            </a:r>
            <a:r>
              <a:rPr sz="4050" spc="-140" dirty="0"/>
              <a:t> </a:t>
            </a:r>
            <a:r>
              <a:rPr sz="4050" spc="175" dirty="0"/>
              <a:t>were</a:t>
            </a:r>
            <a:r>
              <a:rPr sz="4050" spc="-135" dirty="0"/>
              <a:t> </a:t>
            </a:r>
            <a:r>
              <a:rPr sz="4050" spc="240" dirty="0"/>
              <a:t>plotted: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1308125" y="3086658"/>
            <a:ext cx="17350740" cy="7702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6445" marR="17145">
              <a:lnSpc>
                <a:spcPct val="110700"/>
              </a:lnSpc>
              <a:spcBef>
                <a:spcPts val="100"/>
              </a:spcBef>
            </a:pP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Rate,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vs.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Type, 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Type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Yearly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</a:t>
            </a:r>
            <a:endParaRPr sz="3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00">
              <a:latin typeface="Microsoft Sans Serif"/>
              <a:cs typeface="Microsoft Sans Serif"/>
            </a:endParaRPr>
          </a:p>
          <a:p>
            <a:pPr marL="12700" marR="880110">
              <a:lnSpc>
                <a:spcPct val="110700"/>
              </a:lnSpc>
            </a:pP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plots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variables.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6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exists,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they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</a:t>
            </a:r>
            <a:endParaRPr sz="3600">
              <a:latin typeface="Microsoft Sans Serif"/>
              <a:cs typeface="Microsoft Sans Serif"/>
            </a:endParaRPr>
          </a:p>
          <a:p>
            <a:pPr marL="12700" marR="5080">
              <a:lnSpc>
                <a:spcPct val="110700"/>
              </a:lnSpc>
              <a:spcBef>
                <a:spcPts val="1800"/>
              </a:spcBef>
            </a:pPr>
            <a:r>
              <a:rPr sz="36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Bar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comparisons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among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discrete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categories.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goal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-9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6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6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600" spc="114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ic categories </a:t>
            </a:r>
            <a:r>
              <a:rPr sz="36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being compared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6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6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measured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value.</a:t>
            </a:r>
            <a:endParaRPr sz="3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265"/>
              </a:spcBef>
            </a:pPr>
            <a:r>
              <a:rPr sz="36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Line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trends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r>
              <a:rPr sz="3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(time</a:t>
            </a:r>
            <a:r>
              <a:rPr sz="3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series).</a:t>
            </a:r>
            <a:endParaRPr sz="3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100">
              <a:latin typeface="Microsoft Sans Serif"/>
              <a:cs typeface="Microsoft Sans Serif"/>
            </a:endParaRPr>
          </a:p>
          <a:p>
            <a:pPr marL="137160" algn="ctr">
              <a:lnSpc>
                <a:spcPct val="100000"/>
              </a:lnSpc>
              <a:spcBef>
                <a:spcPts val="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1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EDA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5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Visualization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3597" y="1055884"/>
            <a:ext cx="5384632" cy="7502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70068" y="2032369"/>
            <a:ext cx="18003520" cy="8756650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</a:t>
            </a:r>
            <a:r>
              <a:rPr sz="28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queries:</a:t>
            </a:r>
            <a:endParaRPr sz="28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5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‘CCA'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F9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229" dirty="0">
                <a:solidFill>
                  <a:srgbClr val="FFFFFF"/>
                </a:solidFill>
                <a:latin typeface="Microsoft Sans Serif"/>
                <a:cs typeface="Microsoft Sans Serif"/>
              </a:rPr>
              <a:t>v1.1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</a:t>
            </a:r>
            <a:endParaRPr sz="2500">
              <a:latin typeface="Microsoft Sans Serif"/>
              <a:cs typeface="Microsoft Sans Serif"/>
            </a:endParaRPr>
          </a:p>
          <a:p>
            <a:pPr marL="1056640" marR="508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0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but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6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endParaRPr sz="2500">
              <a:latin typeface="Microsoft Sans Serif"/>
              <a:cs typeface="Microsoft Sans Serif"/>
            </a:endParaRPr>
          </a:p>
          <a:p>
            <a:pPr marL="1056640" indent="-290830">
              <a:lnSpc>
                <a:spcPct val="100000"/>
              </a:lnSpc>
              <a:spcBef>
                <a:spcPts val="15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endParaRPr sz="2500">
              <a:latin typeface="Microsoft Sans Serif"/>
              <a:cs typeface="Microsoft Sans Serif"/>
            </a:endParaRPr>
          </a:p>
          <a:p>
            <a:pPr marL="1056640" marR="301625" indent="-290830">
              <a:lnSpc>
                <a:spcPct val="109900"/>
              </a:lnSpc>
              <a:spcBef>
                <a:spcPts val="1250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2015</a:t>
            </a:r>
            <a:endParaRPr sz="2500">
              <a:latin typeface="Microsoft Sans Serif"/>
              <a:cs typeface="Microsoft Sans Serif"/>
            </a:endParaRPr>
          </a:p>
          <a:p>
            <a:pPr marL="1056640" marR="345440" indent="-290830">
              <a:lnSpc>
                <a:spcPct val="109900"/>
              </a:lnSpc>
              <a:spcBef>
                <a:spcPts val="1245"/>
              </a:spcBef>
              <a:buChar char="•"/>
              <a:tabLst>
                <a:tab pos="1056640" algn="l"/>
                <a:tab pos="1057275" algn="l"/>
              </a:tabLst>
            </a:pP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 </a:t>
            </a:r>
            <a:r>
              <a:rPr sz="2500" spc="-6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endParaRPr sz="2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150">
              <a:latin typeface="Microsoft Sans Serif"/>
              <a:cs typeface="Microsoft Sans Serif"/>
            </a:endParaRPr>
          </a:p>
          <a:p>
            <a:pPr marL="160020" algn="ctr">
              <a:lnSpc>
                <a:spcPct val="100000"/>
              </a:lnSpc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1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EDA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SQL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9417" y="1055883"/>
            <a:ext cx="14286601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31393"/>
            <a:ext cx="5464810" cy="5276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95" dirty="0"/>
              <a:t>Markers</a:t>
            </a:r>
            <a:r>
              <a:rPr sz="3300" spc="-110" dirty="0"/>
              <a:t> </a:t>
            </a:r>
            <a:r>
              <a:rPr sz="3300" spc="225" dirty="0"/>
              <a:t>of</a:t>
            </a:r>
            <a:r>
              <a:rPr sz="3300" spc="-105" dirty="0"/>
              <a:t> </a:t>
            </a:r>
            <a:r>
              <a:rPr sz="3300" spc="90" dirty="0"/>
              <a:t>all</a:t>
            </a:r>
            <a:r>
              <a:rPr sz="3300" spc="-110" dirty="0"/>
              <a:t> </a:t>
            </a:r>
            <a:r>
              <a:rPr sz="3300" spc="114" dirty="0"/>
              <a:t>Launch</a:t>
            </a:r>
            <a:r>
              <a:rPr sz="3300" spc="-105" dirty="0"/>
              <a:t> </a:t>
            </a:r>
            <a:r>
              <a:rPr sz="3300" spc="75" dirty="0"/>
              <a:t>Sites:</a:t>
            </a:r>
            <a:endParaRPr sz="3300"/>
          </a:p>
        </p:txBody>
      </p:sp>
      <p:sp>
        <p:nvSpPr>
          <p:cNvPr id="4" name="object 4"/>
          <p:cNvSpPr txBox="1"/>
          <p:nvPr/>
        </p:nvSpPr>
        <p:spPr>
          <a:xfrm>
            <a:off x="1308125" y="2920850"/>
            <a:ext cx="17264380" cy="78682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66445" marR="273050">
              <a:lnSpc>
                <a:spcPct val="111400"/>
              </a:lnSpc>
              <a:spcBef>
                <a:spcPts val="90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Johnson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Center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start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location.</a:t>
            </a:r>
            <a:endParaRPr sz="2900">
              <a:latin typeface="Microsoft Sans Serif"/>
              <a:cs typeface="Microsoft Sans Serif"/>
            </a:endParaRPr>
          </a:p>
          <a:p>
            <a:pPr marL="766445" marR="7556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Circle,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Popup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Text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 </a:t>
            </a:r>
            <a:r>
              <a:rPr sz="29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coordinates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29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 </a:t>
            </a:r>
            <a:r>
              <a:rPr sz="29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geographical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locations and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coasts.</a:t>
            </a:r>
            <a:endParaRPr sz="2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35"/>
              </a:spcBef>
            </a:pPr>
            <a:r>
              <a:rPr sz="33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Coloured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Markers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outcomes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9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3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each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Site:</a:t>
            </a:r>
            <a:endParaRPr sz="3300">
              <a:latin typeface="Microsoft Sans Serif"/>
              <a:cs typeface="Microsoft Sans Serif"/>
            </a:endParaRPr>
          </a:p>
          <a:p>
            <a:pPr marL="766445" marR="5080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(Green)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(Red)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Cluster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900" spc="-7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29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440"/>
              </a:spcBef>
            </a:pPr>
            <a:r>
              <a:rPr sz="33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Distances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between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-1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Site</a:t>
            </a:r>
            <a:r>
              <a:rPr sz="33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its</a:t>
            </a:r>
            <a:r>
              <a:rPr sz="33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3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proximities:</a:t>
            </a:r>
            <a:endParaRPr sz="3300">
              <a:latin typeface="Microsoft Sans Serif"/>
              <a:cs typeface="Microsoft Sans Serif"/>
            </a:endParaRPr>
          </a:p>
          <a:p>
            <a:pPr marL="766445" marR="1466215">
              <a:lnSpc>
                <a:spcPct val="111400"/>
              </a:lnSpc>
              <a:spcBef>
                <a:spcPts val="1465"/>
              </a:spcBef>
              <a:buChar char="-"/>
              <a:tabLst>
                <a:tab pos="989965" algn="l"/>
              </a:tabLst>
            </a:pPr>
            <a:r>
              <a:rPr sz="29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coloured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9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(as</a:t>
            </a:r>
            <a:r>
              <a:rPr sz="29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an </a:t>
            </a:r>
            <a:r>
              <a:rPr sz="2900" spc="-7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example)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proximities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like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Highway,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Closest</a:t>
            </a:r>
            <a:r>
              <a:rPr sz="29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9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City.</a:t>
            </a:r>
            <a:endParaRPr sz="29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>
              <a:latin typeface="Microsoft Sans Serif"/>
              <a:cs typeface="Microsoft Sans Serif"/>
            </a:endParaRPr>
          </a:p>
          <a:p>
            <a:pPr marL="223520" algn="ctr">
              <a:lnSpc>
                <a:spcPct val="100000"/>
              </a:lnSpc>
              <a:spcBef>
                <a:spcPts val="5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Interactive</a:t>
            </a:r>
            <a:r>
              <a:rPr sz="2950" u="heavy" spc="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Visual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Analytics</a:t>
            </a:r>
            <a:r>
              <a:rPr sz="2950" u="heavy" spc="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spc="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Folium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6057" y="1055883"/>
            <a:ext cx="13653323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274394"/>
            <a:ext cx="6077585" cy="5619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00" spc="135" dirty="0"/>
              <a:t>Launch</a:t>
            </a:r>
            <a:r>
              <a:rPr sz="3500" spc="-114" dirty="0"/>
              <a:t> </a:t>
            </a:r>
            <a:r>
              <a:rPr sz="3500" spc="95" dirty="0"/>
              <a:t>Sites</a:t>
            </a:r>
            <a:r>
              <a:rPr sz="3500" spc="-110" dirty="0"/>
              <a:t> </a:t>
            </a:r>
            <a:r>
              <a:rPr sz="3500" spc="200" dirty="0"/>
              <a:t>Dropdown</a:t>
            </a:r>
            <a:r>
              <a:rPr sz="3500" spc="-110" dirty="0"/>
              <a:t> </a:t>
            </a:r>
            <a:r>
              <a:rPr sz="3500" spc="105" dirty="0"/>
              <a:t>List:</a:t>
            </a:r>
            <a:endParaRPr sz="3500"/>
          </a:p>
        </p:txBody>
      </p:sp>
      <p:sp>
        <p:nvSpPr>
          <p:cNvPr id="4" name="object 4"/>
          <p:cNvSpPr txBox="1"/>
          <p:nvPr/>
        </p:nvSpPr>
        <p:spPr>
          <a:xfrm>
            <a:off x="1308125" y="3057514"/>
            <a:ext cx="17306925" cy="773175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03935" indent="-238125">
              <a:lnSpc>
                <a:spcPct val="100000"/>
              </a:lnSpc>
              <a:spcBef>
                <a:spcPts val="12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dropdown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list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enable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selection.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20"/>
              </a:spcBef>
            </a:pPr>
            <a:r>
              <a:rPr sz="3500" spc="15" dirty="0">
                <a:solidFill>
                  <a:srgbClr val="D5D5D5"/>
                </a:solidFill>
                <a:latin typeface="Microsoft Sans Serif"/>
                <a:cs typeface="Microsoft Sans Serif"/>
              </a:rPr>
              <a:t>Pie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showing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(All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Sites/Certain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Site):</a:t>
            </a:r>
            <a:endParaRPr sz="3500">
              <a:latin typeface="Microsoft Sans Serif"/>
              <a:cs typeface="Microsoft Sans Serif"/>
            </a:endParaRPr>
          </a:p>
          <a:p>
            <a:pPr marL="766445" marR="1111250">
              <a:lnSpc>
                <a:spcPct val="110800"/>
              </a:lnSpc>
              <a:spcBef>
                <a:spcPts val="1575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pie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100" spc="-8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vs.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counts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speci</a:t>
            </a:r>
            <a:r>
              <a:rPr sz="3100" spc="11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1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ic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selected.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Slider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65" dirty="0">
                <a:solidFill>
                  <a:srgbClr val="D5D5D5"/>
                </a:solidFill>
                <a:latin typeface="Microsoft Sans Serif"/>
                <a:cs typeface="Microsoft Sans Serif"/>
              </a:rPr>
              <a:t>Range:</a:t>
            </a:r>
            <a:endParaRPr sz="350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slider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select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range.</a:t>
            </a:r>
            <a:endParaRPr sz="3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615"/>
              </a:spcBef>
            </a:pPr>
            <a:r>
              <a:rPr sz="350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Scatter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70" dirty="0">
                <a:solidFill>
                  <a:srgbClr val="D5D5D5"/>
                </a:solidFill>
                <a:latin typeface="Microsoft Sans Serif"/>
                <a:cs typeface="Microsoft Sans Serif"/>
              </a:rPr>
              <a:t>Chart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5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75" dirty="0">
                <a:solidFill>
                  <a:srgbClr val="D5D5D5"/>
                </a:solidFill>
                <a:latin typeface="Microsoft Sans Serif"/>
                <a:cs typeface="Microsoft Sans Serif"/>
              </a:rPr>
              <a:t>vs.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di</a:t>
            </a:r>
            <a:r>
              <a:rPr sz="3500" spc="125" dirty="0">
                <a:solidFill>
                  <a:srgbClr val="D5D5D5"/>
                </a:solidFill>
                <a:latin typeface="Verdana"/>
                <a:cs typeface="Verdana"/>
              </a:rPr>
              <a:t>ff</a:t>
            </a:r>
            <a:r>
              <a:rPr sz="350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erent</a:t>
            </a:r>
            <a:r>
              <a:rPr sz="35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Booster</a:t>
            </a:r>
            <a:r>
              <a:rPr sz="35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50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Versions:</a:t>
            </a:r>
            <a:endParaRPr sz="3500">
              <a:latin typeface="Microsoft Sans Serif"/>
              <a:cs typeface="Microsoft Sans Serif"/>
            </a:endParaRPr>
          </a:p>
          <a:p>
            <a:pPr marL="1003935" indent="-238125">
              <a:lnSpc>
                <a:spcPct val="100000"/>
              </a:lnSpc>
              <a:spcBef>
                <a:spcPts val="1980"/>
              </a:spcBef>
              <a:buChar char="-"/>
              <a:tabLst>
                <a:tab pos="1004569" algn="l"/>
              </a:tabLst>
            </a:pPr>
            <a:r>
              <a:rPr sz="31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Added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scatter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show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correlation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1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4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500">
              <a:latin typeface="Microsoft Sans Serif"/>
              <a:cs typeface="Microsoft Sans Serif"/>
            </a:endParaRPr>
          </a:p>
          <a:p>
            <a:pPr marL="180975" algn="ctr">
              <a:lnSpc>
                <a:spcPct val="100000"/>
              </a:lnSpc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5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SpaceX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Dash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5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App</a:t>
            </a:r>
            <a:endParaRPr sz="29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7321" y="1041810"/>
            <a:ext cx="13445748" cy="83909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6766" y="3202365"/>
            <a:ext cx="35667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100" dirty="0">
                <a:latin typeface="Microsoft Sans Serif"/>
                <a:cs typeface="Microsoft Sans Serif"/>
              </a:rPr>
              <a:t>NumPy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array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“Class”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in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809" y="2757679"/>
            <a:ext cx="33851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Standardizing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StandardScaler,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then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Verdana"/>
                <a:cs typeface="Verdana"/>
              </a:rPr>
              <a:t>f</a:t>
            </a:r>
            <a:r>
              <a:rPr sz="2600" spc="160" dirty="0">
                <a:latin typeface="Microsoft Sans Serif"/>
                <a:cs typeface="Microsoft Sans Serif"/>
              </a:rPr>
              <a:t>itting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transforming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85" dirty="0">
                <a:latin typeface="Microsoft Sans Serif"/>
                <a:cs typeface="Microsoft Sans Serif"/>
              </a:rPr>
              <a:t>it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683477" y="2757679"/>
            <a:ext cx="347852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55" dirty="0">
                <a:latin typeface="Microsoft Sans Serif"/>
                <a:cs typeface="Microsoft Sans Serif"/>
              </a:rPr>
              <a:t>Splitting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training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55" dirty="0">
                <a:latin typeface="Microsoft Sans Serif"/>
                <a:cs typeface="Microsoft Sans Serif"/>
              </a:rPr>
              <a:t>testing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sets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train_test_split </a:t>
            </a:r>
            <a:r>
              <a:rPr sz="2600" spc="85" dirty="0">
                <a:latin typeface="Microsoft Sans Serif"/>
                <a:cs typeface="Microsoft Sans Serif"/>
              </a:rPr>
              <a:t> </a:t>
            </a:r>
            <a:r>
              <a:rPr sz="2600" spc="180" dirty="0">
                <a:latin typeface="Microsoft Sans Serif"/>
                <a:cs typeface="Microsoft Sans Serif"/>
              </a:rPr>
              <a:t>function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472723" y="2980022"/>
            <a:ext cx="34124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</a:t>
            </a:r>
            <a:r>
              <a:rPr sz="2600" spc="-114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with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c</a:t>
            </a:r>
            <a:r>
              <a:rPr sz="2600" spc="165" dirty="0">
                <a:latin typeface="Microsoft Sans Serif"/>
                <a:cs typeface="Microsoft Sans Serif"/>
              </a:rPr>
              <a:t>v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-165" dirty="0">
                <a:latin typeface="Microsoft Sans Serif"/>
                <a:cs typeface="Microsoft Sans Serif"/>
              </a:rPr>
              <a:t>=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30" dirty="0">
                <a:latin typeface="Microsoft Sans Serif"/>
                <a:cs typeface="Microsoft Sans Serif"/>
              </a:rPr>
              <a:t>10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Verdana"/>
                <a:cs typeface="Verdana"/>
              </a:rPr>
              <a:t>f</a:t>
            </a:r>
            <a:r>
              <a:rPr sz="2600" spc="140" dirty="0">
                <a:latin typeface="Microsoft Sans Serif"/>
                <a:cs typeface="Microsoft Sans Serif"/>
              </a:rPr>
              <a:t>ind 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best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parameters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2" y="103848"/>
                </a:lnTo>
                <a:lnTo>
                  <a:pt x="72395" y="140059"/>
                </a:lnTo>
                <a:lnTo>
                  <a:pt x="46493" y="180613"/>
                </a:lnTo>
                <a:lnTo>
                  <a:pt x="26556" y="224968"/>
                </a:lnTo>
                <a:lnTo>
                  <a:pt x="7781" y="300728"/>
                </a:lnTo>
                <a:lnTo>
                  <a:pt x="3211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1" y="2892730"/>
                </a:lnTo>
                <a:lnTo>
                  <a:pt x="7781" y="2940820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9"/>
                </a:lnTo>
                <a:lnTo>
                  <a:pt x="103722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5" y="3241424"/>
                </a:lnTo>
                <a:lnTo>
                  <a:pt x="3263903" y="3240560"/>
                </a:lnTo>
                <a:lnTo>
                  <a:pt x="3319983" y="3238212"/>
                </a:lnTo>
                <a:lnTo>
                  <a:pt x="3368073" y="3233641"/>
                </a:lnTo>
                <a:lnTo>
                  <a:pt x="3409060" y="3226104"/>
                </a:lnTo>
                <a:lnTo>
                  <a:pt x="3488190" y="3194927"/>
                </a:lnTo>
                <a:lnTo>
                  <a:pt x="3528744" y="3169026"/>
                </a:lnTo>
                <a:lnTo>
                  <a:pt x="3564955" y="3137699"/>
                </a:lnTo>
                <a:lnTo>
                  <a:pt x="3596282" y="3101489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20"/>
                </a:lnTo>
                <a:lnTo>
                  <a:pt x="3665466" y="2892730"/>
                </a:lnTo>
                <a:lnTo>
                  <a:pt x="3667813" y="2836649"/>
                </a:lnTo>
                <a:lnTo>
                  <a:pt x="3668677" y="2771690"/>
                </a:lnTo>
                <a:lnTo>
                  <a:pt x="3668677" y="469857"/>
                </a:lnTo>
                <a:lnTo>
                  <a:pt x="3667813" y="404899"/>
                </a:lnTo>
                <a:lnTo>
                  <a:pt x="3665466" y="348818"/>
                </a:lnTo>
                <a:lnTo>
                  <a:pt x="3660896" y="300728"/>
                </a:lnTo>
                <a:lnTo>
                  <a:pt x="3653361" y="259740"/>
                </a:lnTo>
                <a:lnTo>
                  <a:pt x="3622184" y="180613"/>
                </a:lnTo>
                <a:lnTo>
                  <a:pt x="3596282" y="140059"/>
                </a:lnTo>
                <a:lnTo>
                  <a:pt x="3564955" y="103848"/>
                </a:lnTo>
                <a:lnTo>
                  <a:pt x="3528744" y="72522"/>
                </a:lnTo>
                <a:lnTo>
                  <a:pt x="3488190" y="46621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695879" y="7101054"/>
            <a:ext cx="29660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5730" marR="118110" algn="ctr">
              <a:lnSpc>
                <a:spcPct val="111000"/>
              </a:lnSpc>
              <a:spcBef>
                <a:spcPts val="90"/>
              </a:spcBef>
            </a:pPr>
            <a:r>
              <a:rPr sz="2600" spc="165" dirty="0">
                <a:latin typeface="Microsoft Sans Serif"/>
                <a:cs typeface="Microsoft Sans Serif"/>
              </a:rPr>
              <a:t>Applying </a:t>
            </a:r>
            <a:r>
              <a:rPr sz="2600" spc="170" dirty="0">
                <a:latin typeface="Microsoft Sans Serif"/>
                <a:cs typeface="Microsoft Sans Serif"/>
              </a:rPr>
              <a:t> </a:t>
            </a:r>
            <a:r>
              <a:rPr sz="2600" spc="100" dirty="0">
                <a:latin typeface="Microsoft Sans Serif"/>
                <a:cs typeface="Microsoft Sans Serif"/>
              </a:rPr>
              <a:t>GridSearchCV </a:t>
            </a:r>
            <a:r>
              <a:rPr sz="2600" spc="10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LogReg,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SVM,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105" dirty="0">
                <a:latin typeface="Microsoft Sans Serif"/>
                <a:cs typeface="Microsoft Sans Serif"/>
              </a:rPr>
              <a:t>Decision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40" dirty="0">
                <a:latin typeface="Microsoft Sans Serif"/>
                <a:cs typeface="Microsoft Sans Serif"/>
              </a:rPr>
              <a:t>Tree,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KNN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88353" y="7101054"/>
            <a:ext cx="3268979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Calculating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accuracy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on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test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130" dirty="0">
                <a:latin typeface="Microsoft Sans Serif"/>
                <a:cs typeface="Microsoft Sans Serif"/>
              </a:rPr>
              <a:t>using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.score()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305360" y="7545740"/>
            <a:ext cx="272224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confusion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65" dirty="0">
                <a:latin typeface="Microsoft Sans Serif"/>
                <a:cs typeface="Microsoft Sans Serif"/>
              </a:rPr>
              <a:t>matrix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all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models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335221" y="7101054"/>
            <a:ext cx="315023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Finding</a:t>
            </a:r>
            <a:r>
              <a:rPr sz="2600" spc="-10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190" dirty="0">
                <a:latin typeface="Microsoft Sans Serif"/>
                <a:cs typeface="Microsoft Sans Serif"/>
              </a:rPr>
              <a:t>method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performs </a:t>
            </a:r>
            <a:r>
              <a:rPr sz="2600" spc="140" dirty="0">
                <a:latin typeface="Microsoft Sans Serif"/>
                <a:cs typeface="Microsoft Sans Serif"/>
              </a:rPr>
              <a:t>best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75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examining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70" dirty="0">
                <a:latin typeface="Microsoft Sans Serif"/>
                <a:cs typeface="Microsoft Sans Serif"/>
              </a:rPr>
              <a:t>Jaccard_score </a:t>
            </a:r>
            <a:r>
              <a:rPr sz="2600" spc="130" dirty="0">
                <a:latin typeface="Microsoft Sans Serif"/>
                <a:cs typeface="Microsoft Sans Serif"/>
              </a:rPr>
              <a:t>and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-25" dirty="0">
                <a:latin typeface="Microsoft Sans Serif"/>
                <a:cs typeface="Microsoft Sans Serif"/>
              </a:rPr>
              <a:t>F1_score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metrics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4801" y="10310983"/>
            <a:ext cx="733488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9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Machine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8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Learning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Prediction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27" y="0"/>
                  </a:moveTo>
                  <a:lnTo>
                    <a:pt x="469127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27" y="523848"/>
                  </a:lnTo>
                  <a:lnTo>
                    <a:pt x="469127" y="793710"/>
                  </a:lnTo>
                  <a:lnTo>
                    <a:pt x="834906" y="396854"/>
                  </a:lnTo>
                  <a:lnTo>
                    <a:pt x="46912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57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4113" y="1055883"/>
            <a:ext cx="2845358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153" y="2891921"/>
            <a:ext cx="5713188" cy="57131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00873" y="3444214"/>
            <a:ext cx="245745" cy="4539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929"/>
              </a:spcBef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55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65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495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5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3496" y="3664199"/>
            <a:ext cx="9144857" cy="435316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2096" y="4671689"/>
            <a:ext cx="12076993" cy="93647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87182" y="1055883"/>
            <a:ext cx="11796582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9638" y="2511299"/>
            <a:ext cx="17804819" cy="366870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78821" y="6288434"/>
            <a:ext cx="15688310" cy="4114165"/>
          </a:xfrm>
          <a:prstGeom prst="rect">
            <a:avLst/>
          </a:prstGeom>
        </p:spPr>
        <p:txBody>
          <a:bodyPr vert="horz" wrap="square" lIns="0" tIns="316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90"/>
              </a:spcBef>
            </a:pPr>
            <a:r>
              <a:rPr sz="39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90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earliest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latest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4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succeeded.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CCAFS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Microsoft Sans Serif"/>
                <a:cs typeface="Microsoft Sans Serif"/>
              </a:rPr>
              <a:t>40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half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40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VAFB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SLC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4E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450">
              <a:latin typeface="Microsoft Sans Serif"/>
              <a:cs typeface="Microsoft Sans Serif"/>
            </a:endParaRPr>
          </a:p>
          <a:p>
            <a:pPr marL="1339215" indent="-405765">
              <a:lnSpc>
                <a:spcPct val="100000"/>
              </a:lnSpc>
              <a:spcBef>
                <a:spcPts val="2135"/>
              </a:spcBef>
              <a:buChar char="•"/>
              <a:tabLst>
                <a:tab pos="1339215" algn="l"/>
                <a:tab pos="1339850" algn="l"/>
              </a:tabLst>
            </a:pP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assumed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each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success.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60775" y="1055883"/>
            <a:ext cx="9249393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257638"/>
            <a:ext cx="17609820" cy="4159885"/>
          </a:xfrm>
          <a:prstGeom prst="rect">
            <a:avLst/>
          </a:prstGeom>
        </p:spPr>
        <p:txBody>
          <a:bodyPr vert="horz" wrap="square" lIns="0" tIns="340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4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150">
              <a:latin typeface="Microsoft Sans Serif"/>
              <a:cs typeface="Microsoft Sans Serif"/>
            </a:endParaRPr>
          </a:p>
          <a:p>
            <a:pPr marL="1362075" marR="194310" indent="-428625">
              <a:lnSpc>
                <a:spcPct val="111100"/>
              </a:lnSpc>
              <a:spcBef>
                <a:spcPts val="184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every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650" spc="-9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5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2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15" dirty="0">
                <a:solidFill>
                  <a:srgbClr val="FFFFFF"/>
                </a:solidFill>
                <a:latin typeface="Microsoft Sans Serif"/>
                <a:cs typeface="Microsoft Sans Serif"/>
              </a:rPr>
              <a:t>7000</a:t>
            </a:r>
            <a:r>
              <a:rPr sz="36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were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successful.</a:t>
            </a:r>
            <a:endParaRPr sz="3650">
              <a:latin typeface="Microsoft Sans Serif"/>
              <a:cs typeface="Microsoft Sans Serif"/>
            </a:endParaRPr>
          </a:p>
          <a:p>
            <a:pPr marL="1362075" indent="-428625">
              <a:lnSpc>
                <a:spcPct val="100000"/>
              </a:lnSpc>
              <a:spcBef>
                <a:spcPts val="2320"/>
              </a:spcBef>
              <a:buChar char="•"/>
              <a:tabLst>
                <a:tab pos="1362075" algn="l"/>
                <a:tab pos="1362710" algn="l"/>
              </a:tabLst>
            </a:pPr>
            <a:r>
              <a:rPr sz="365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LC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39A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100% </a:t>
            </a:r>
            <a:r>
              <a:rPr sz="3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under</a:t>
            </a:r>
            <a:r>
              <a:rPr sz="3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28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6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too.</a:t>
            </a:r>
            <a:endParaRPr sz="36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083" y="2513489"/>
            <a:ext cx="17801929" cy="36643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10460" y="1024471"/>
            <a:ext cx="2917481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57965" y="3089233"/>
            <a:ext cx="243204" cy="69602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9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865"/>
              </a:spcBef>
            </a:pPr>
            <a:r>
              <a:rPr sz="4900" spc="-5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4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73048" y="3313059"/>
            <a:ext cx="5549841" cy="676501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91429" y="3375939"/>
            <a:ext cx="6824984" cy="64440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6482" y="1055884"/>
            <a:ext cx="10578399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3532323"/>
            <a:ext cx="7715884" cy="6224270"/>
          </a:xfrm>
          <a:prstGeom prst="rect">
            <a:avLst/>
          </a:prstGeom>
        </p:spPr>
        <p:txBody>
          <a:bodyPr vert="horz" wrap="square" lIns="0" tIns="331470" rIns="0" bIns="0" rtlCol="0">
            <a:spAutoFit/>
          </a:bodyPr>
          <a:lstStyle/>
          <a:p>
            <a:pPr marL="473075" indent="-461009">
              <a:lnSpc>
                <a:spcPct val="100000"/>
              </a:lnSpc>
              <a:spcBef>
                <a:spcPts val="261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100%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20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220" dirty="0">
                <a:solidFill>
                  <a:srgbClr val="FFFFFF"/>
                </a:solidFill>
                <a:latin typeface="Microsoft Sans Serif"/>
                <a:cs typeface="Microsoft Sans Serif"/>
              </a:rPr>
              <a:t>ES-L1,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GEO,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HEO,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SSO</a:t>
            </a:r>
            <a:endParaRPr sz="3950">
              <a:latin typeface="Microsoft Sans Serif"/>
              <a:cs typeface="Microsoft Sans Serif"/>
            </a:endParaRPr>
          </a:p>
          <a:p>
            <a:pPr marL="473075" indent="-461009">
              <a:lnSpc>
                <a:spcPct val="100000"/>
              </a:lnSpc>
              <a:spcBef>
                <a:spcPts val="2515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0%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endParaRPr sz="3950">
              <a:latin typeface="Microsoft Sans Serif"/>
              <a:cs typeface="Microsoft Sans Serif"/>
            </a:endParaRPr>
          </a:p>
          <a:p>
            <a:pPr marL="473075" marR="1564005" indent="-461009">
              <a:lnSpc>
                <a:spcPct val="111300"/>
              </a:lnSpc>
              <a:spcBef>
                <a:spcPts val="198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50%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85%:</a:t>
            </a:r>
            <a:endParaRPr sz="3950">
              <a:latin typeface="Microsoft Sans Serif"/>
              <a:cs typeface="Microsoft Sans Serif"/>
            </a:endParaRPr>
          </a:p>
          <a:p>
            <a:pPr marL="934085" lvl="1" indent="-461645">
              <a:lnSpc>
                <a:spcPct val="100000"/>
              </a:lnSpc>
              <a:spcBef>
                <a:spcPts val="2515"/>
              </a:spcBef>
              <a:buChar char="-"/>
              <a:tabLst>
                <a:tab pos="933450" algn="l"/>
                <a:tab pos="934719" algn="l"/>
              </a:tabLst>
            </a:pPr>
            <a:r>
              <a:rPr sz="3950" spc="-135" dirty="0">
                <a:solidFill>
                  <a:srgbClr val="FFFFFF"/>
                </a:solidFill>
                <a:latin typeface="Microsoft Sans Serif"/>
                <a:cs typeface="Microsoft Sans Serif"/>
              </a:rPr>
              <a:t>GTO,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20" dirty="0">
                <a:solidFill>
                  <a:srgbClr val="FFFFFF"/>
                </a:solidFill>
                <a:latin typeface="Microsoft Sans Serif"/>
                <a:cs typeface="Microsoft Sans Serif"/>
              </a:rPr>
              <a:t>ISS,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50" dirty="0">
                <a:solidFill>
                  <a:srgbClr val="FFFFFF"/>
                </a:solidFill>
                <a:latin typeface="Microsoft Sans Serif"/>
                <a:cs typeface="Microsoft Sans Serif"/>
              </a:rPr>
              <a:t>LEO,</a:t>
            </a:r>
            <a:r>
              <a:rPr sz="39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MEO,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PO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0639" y="2513012"/>
            <a:ext cx="7853119" cy="75339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9861" y="1055884"/>
            <a:ext cx="1117122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659274"/>
            <a:ext cx="17709515" cy="3328035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appears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lights;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other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hand,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 </a:t>
            </a: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seems </a:t>
            </a:r>
            <a:r>
              <a:rPr sz="39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no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relationship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16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2466" y="1055884"/>
            <a:ext cx="1086601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62315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Heavy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negative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12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luence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5" dirty="0">
                <a:solidFill>
                  <a:srgbClr val="FFFFFF"/>
                </a:solidFill>
                <a:latin typeface="Microsoft Sans Serif"/>
                <a:cs typeface="Microsoft Sans Serif"/>
              </a:rPr>
              <a:t>GTO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Polar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30" dirty="0">
                <a:solidFill>
                  <a:srgbClr val="FFFFFF"/>
                </a:solidFill>
                <a:latin typeface="Microsoft Sans Serif"/>
                <a:cs typeface="Microsoft Sans Serif"/>
              </a:rPr>
              <a:t>LEO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(ISS)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66480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3036" y="1055884"/>
            <a:ext cx="11194967" cy="82502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1222" y="4820451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660" y="5752150"/>
            <a:ext cx="5111115" cy="203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9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since </a:t>
            </a:r>
            <a:r>
              <a:rPr sz="39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2013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kept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increasing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till</a:t>
            </a:r>
            <a:r>
              <a:rPr sz="395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2020.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67290" y="2513012"/>
            <a:ext cx="1068030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0852" y="4671689"/>
            <a:ext cx="7435919" cy="10360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522" y="1055884"/>
            <a:ext cx="8359285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69935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unique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769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2917" y="1055884"/>
            <a:ext cx="1428924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376302"/>
            <a:ext cx="1715833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records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begin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string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'CCA'.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42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7997" y="1055884"/>
            <a:ext cx="7550974" cy="82502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00403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NASA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100" dirty="0">
                <a:solidFill>
                  <a:srgbClr val="FFFFFF"/>
                </a:solidFill>
                <a:latin typeface="Microsoft Sans Serif"/>
                <a:cs typeface="Microsoft Sans Serif"/>
              </a:rPr>
              <a:t>(CRS).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213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69563" y="1055883"/>
            <a:ext cx="12728910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329411"/>
            <a:ext cx="17236440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Displaying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average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F9 </a:t>
            </a:r>
            <a:r>
              <a:rPr sz="3950" spc="-300" dirty="0">
                <a:solidFill>
                  <a:srgbClr val="FFFFFF"/>
                </a:solidFill>
                <a:latin typeface="Microsoft Sans Serif"/>
                <a:cs typeface="Microsoft Sans Serif"/>
              </a:rPr>
              <a:t>v1.1.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0183" y="1050607"/>
            <a:ext cx="14330578" cy="8434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756664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when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ground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pad</a:t>
            </a:r>
            <a:r>
              <a:rPr sz="39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was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achieved.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26177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35834" y="1031507"/>
            <a:ext cx="7914230" cy="81798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04139" y="2571952"/>
            <a:ext cx="533590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140" dirty="0"/>
              <a:t>Summary</a:t>
            </a:r>
            <a:r>
              <a:rPr sz="3150" spc="-114" dirty="0"/>
              <a:t> </a:t>
            </a:r>
            <a:r>
              <a:rPr sz="3150" spc="220" dirty="0"/>
              <a:t>of</a:t>
            </a:r>
            <a:r>
              <a:rPr sz="3150" spc="-114" dirty="0"/>
              <a:t> </a:t>
            </a:r>
            <a:r>
              <a:rPr sz="3150" spc="170" dirty="0"/>
              <a:t>methodologies</a:t>
            </a:r>
            <a:endParaRPr sz="315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24790" rIns="0" bIns="0" rtlCol="0">
            <a:spAutoFit/>
          </a:bodyPr>
          <a:lstStyle/>
          <a:p>
            <a:pPr marL="1074420" indent="-308610">
              <a:lnSpc>
                <a:spcPct val="100000"/>
              </a:lnSpc>
              <a:spcBef>
                <a:spcPts val="1770"/>
              </a:spcBef>
              <a:buChar char="-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95" dirty="0"/>
              <a:t> </a:t>
            </a:r>
            <a:r>
              <a:rPr spc="130" dirty="0"/>
              <a:t>collection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20" dirty="0"/>
              <a:t>Data</a:t>
            </a:r>
            <a:r>
              <a:rPr spc="-85" dirty="0"/>
              <a:t> </a:t>
            </a:r>
            <a:r>
              <a:rPr spc="120" dirty="0"/>
              <a:t>wrangling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30" dirty="0"/>
              <a:t>Analysis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20" dirty="0"/>
              <a:t>Data</a:t>
            </a:r>
            <a:r>
              <a:rPr spc="-5" dirty="0"/>
              <a:t> </a:t>
            </a:r>
            <a:r>
              <a:rPr spc="50" dirty="0"/>
              <a:t>Visualization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0" dirty="0"/>
              <a:t> </a:t>
            </a:r>
            <a:r>
              <a:rPr spc="30" dirty="0"/>
              <a:t>Analysis</a:t>
            </a:r>
            <a:r>
              <a:rPr spc="-15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-25" dirty="0"/>
              <a:t>SQL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40" dirty="0"/>
              <a:t>an</a:t>
            </a:r>
            <a:r>
              <a:rPr spc="-5" dirty="0"/>
              <a:t> </a:t>
            </a:r>
            <a:r>
              <a:rPr spc="100" dirty="0"/>
              <a:t>interactive</a:t>
            </a:r>
            <a:r>
              <a:rPr spc="-5" dirty="0"/>
              <a:t> </a:t>
            </a:r>
            <a:r>
              <a:rPr spc="125" dirty="0"/>
              <a:t>map</a:t>
            </a:r>
            <a:r>
              <a:rPr spc="-5" dirty="0"/>
              <a:t> </a:t>
            </a:r>
            <a:r>
              <a:rPr spc="155" dirty="0"/>
              <a:t>with</a:t>
            </a:r>
            <a:r>
              <a:rPr spc="-5" dirty="0"/>
              <a:t> </a:t>
            </a:r>
            <a:r>
              <a:rPr spc="60" dirty="0"/>
              <a:t>Folium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95" dirty="0"/>
              <a:t>Building</a:t>
            </a:r>
            <a:r>
              <a:rPr spc="-10" dirty="0"/>
              <a:t> </a:t>
            </a:r>
            <a:r>
              <a:rPr spc="-40" dirty="0"/>
              <a:t>a</a:t>
            </a:r>
            <a:r>
              <a:rPr spc="-10" dirty="0"/>
              <a:t> </a:t>
            </a:r>
            <a:r>
              <a:rPr spc="60" dirty="0"/>
              <a:t>Dashboard</a:t>
            </a:r>
            <a:r>
              <a:rPr spc="-10" dirty="0"/>
              <a:t> </a:t>
            </a:r>
            <a:r>
              <a:rPr spc="155" dirty="0"/>
              <a:t>with</a:t>
            </a:r>
            <a:r>
              <a:rPr spc="-10" dirty="0"/>
              <a:t> </a:t>
            </a:r>
            <a:r>
              <a:rPr spc="60" dirty="0"/>
              <a:t>Plotly</a:t>
            </a:r>
            <a:r>
              <a:rPr spc="-10" dirty="0"/>
              <a:t> Dash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dirty="0"/>
              <a:t> </a:t>
            </a:r>
            <a:r>
              <a:rPr spc="20" dirty="0"/>
              <a:t>analysis</a:t>
            </a:r>
            <a:r>
              <a:rPr dirty="0"/>
              <a:t> </a:t>
            </a:r>
            <a:r>
              <a:rPr spc="45" dirty="0"/>
              <a:t>(Classi</a:t>
            </a:r>
            <a:r>
              <a:rPr spc="45" dirty="0">
                <a:latin typeface="Times New Roman"/>
                <a:cs typeface="Times New Roman"/>
              </a:rPr>
              <a:t>f</a:t>
            </a:r>
            <a:r>
              <a:rPr spc="45" dirty="0"/>
              <a:t>ication)</a:t>
            </a: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Microsoft Sans Serif"/>
              <a:buChar char="-"/>
            </a:pPr>
            <a:endParaRPr sz="3900"/>
          </a:p>
          <a:p>
            <a:pPr marL="12700">
              <a:lnSpc>
                <a:spcPct val="100000"/>
              </a:lnSpc>
            </a:pPr>
            <a:r>
              <a:rPr sz="3150" spc="140" dirty="0">
                <a:solidFill>
                  <a:srgbClr val="D5D5D5"/>
                </a:solidFill>
              </a:rPr>
              <a:t>Summary</a:t>
            </a:r>
            <a:r>
              <a:rPr sz="3150" spc="-95" dirty="0">
                <a:solidFill>
                  <a:srgbClr val="D5D5D5"/>
                </a:solidFill>
              </a:rPr>
              <a:t> </a:t>
            </a:r>
            <a:r>
              <a:rPr sz="3150" spc="220" dirty="0">
                <a:solidFill>
                  <a:srgbClr val="D5D5D5"/>
                </a:solidFill>
              </a:rPr>
              <a:t>of</a:t>
            </a:r>
            <a:r>
              <a:rPr sz="3150" spc="-90" dirty="0">
                <a:solidFill>
                  <a:srgbClr val="D5D5D5"/>
                </a:solidFill>
              </a:rPr>
              <a:t> </a:t>
            </a:r>
            <a:r>
              <a:rPr sz="3150" spc="90" dirty="0">
                <a:solidFill>
                  <a:srgbClr val="D5D5D5"/>
                </a:solidFill>
              </a:rPr>
              <a:t>all</a:t>
            </a:r>
            <a:r>
              <a:rPr sz="3150" spc="-90" dirty="0">
                <a:solidFill>
                  <a:srgbClr val="D5D5D5"/>
                </a:solidFill>
              </a:rPr>
              <a:t> </a:t>
            </a:r>
            <a:r>
              <a:rPr sz="3150" spc="114" dirty="0">
                <a:solidFill>
                  <a:srgbClr val="D5D5D5"/>
                </a:solidFill>
              </a:rPr>
              <a:t>results</a:t>
            </a:r>
            <a:endParaRPr sz="3150"/>
          </a:p>
          <a:p>
            <a:pPr marL="1074420" indent="-308610">
              <a:lnSpc>
                <a:spcPct val="100000"/>
              </a:lnSpc>
              <a:spcBef>
                <a:spcPts val="1685"/>
              </a:spcBef>
              <a:buChar char="-"/>
              <a:tabLst>
                <a:tab pos="1074420" algn="l"/>
                <a:tab pos="1075055" algn="l"/>
              </a:tabLst>
            </a:pPr>
            <a:r>
              <a:rPr spc="80" dirty="0"/>
              <a:t>Exploratory</a:t>
            </a:r>
            <a:r>
              <a:rPr spc="-15" dirty="0"/>
              <a:t> </a:t>
            </a:r>
            <a:r>
              <a:rPr spc="20" dirty="0"/>
              <a:t>Data</a:t>
            </a:r>
            <a:r>
              <a:rPr spc="-15" dirty="0"/>
              <a:t> </a:t>
            </a:r>
            <a:r>
              <a:rPr spc="30" dirty="0"/>
              <a:t>Analysis</a:t>
            </a:r>
            <a:r>
              <a:rPr spc="-10" dirty="0"/>
              <a:t> </a:t>
            </a:r>
            <a:r>
              <a:rPr spc="60" dirty="0"/>
              <a:t>results</a:t>
            </a:r>
          </a:p>
          <a:p>
            <a:pPr marL="1074420" indent="-308610">
              <a:lnSpc>
                <a:spcPct val="100000"/>
              </a:lnSpc>
              <a:spcBef>
                <a:spcPts val="1670"/>
              </a:spcBef>
              <a:buChar char="-"/>
              <a:tabLst>
                <a:tab pos="1074420" algn="l"/>
                <a:tab pos="1075055" algn="l"/>
              </a:tabLst>
            </a:pPr>
            <a:r>
              <a:rPr spc="90" dirty="0"/>
              <a:t>Interactive</a:t>
            </a:r>
            <a:r>
              <a:rPr dirty="0"/>
              <a:t> </a:t>
            </a:r>
            <a:r>
              <a:rPr spc="75" dirty="0"/>
              <a:t>analytics</a:t>
            </a:r>
            <a:r>
              <a:rPr dirty="0"/>
              <a:t> </a:t>
            </a:r>
            <a:r>
              <a:rPr spc="150" dirty="0"/>
              <a:t>demo</a:t>
            </a:r>
            <a:r>
              <a:rPr spc="5" dirty="0"/>
              <a:t> </a:t>
            </a:r>
            <a:r>
              <a:rPr spc="100" dirty="0"/>
              <a:t>in</a:t>
            </a:r>
            <a:r>
              <a:rPr dirty="0"/>
              <a:t> </a:t>
            </a:r>
            <a:r>
              <a:rPr spc="70" dirty="0"/>
              <a:t>screenshots</a:t>
            </a:r>
          </a:p>
          <a:p>
            <a:pPr marL="1074420" indent="-308610">
              <a:lnSpc>
                <a:spcPct val="100000"/>
              </a:lnSpc>
              <a:spcBef>
                <a:spcPts val="1675"/>
              </a:spcBef>
              <a:buChar char="-"/>
              <a:tabLst>
                <a:tab pos="1074420" algn="l"/>
                <a:tab pos="1075055" algn="l"/>
              </a:tabLst>
            </a:pPr>
            <a:r>
              <a:rPr spc="75" dirty="0"/>
              <a:t>Predictive</a:t>
            </a:r>
            <a:r>
              <a:rPr spc="-15" dirty="0"/>
              <a:t> </a:t>
            </a:r>
            <a:r>
              <a:rPr spc="20" dirty="0"/>
              <a:t>analysis</a:t>
            </a:r>
            <a:r>
              <a:rPr spc="-15" dirty="0"/>
              <a:t> </a:t>
            </a:r>
            <a:r>
              <a:rPr spc="60" dirty="0"/>
              <a:t>results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326785"/>
            <a:ext cx="6057544" cy="605754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726" y="976014"/>
            <a:ext cx="14932354" cy="140864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465370"/>
            <a:ext cx="17262475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ship </a:t>
            </a:r>
            <a:r>
              <a:rPr sz="3950" spc="-10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greater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25" dirty="0">
                <a:solidFill>
                  <a:srgbClr val="FFFFFF"/>
                </a:solidFill>
                <a:latin typeface="Microsoft Sans Serif"/>
                <a:cs typeface="Microsoft Sans Serif"/>
              </a:rPr>
              <a:t>4000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4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less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than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305" dirty="0">
                <a:solidFill>
                  <a:srgbClr val="FFFFFF"/>
                </a:solidFill>
                <a:latin typeface="Microsoft Sans Serif"/>
                <a:cs typeface="Microsoft Sans Serif"/>
              </a:rPr>
              <a:t>6000.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141265"/>
            <a:ext cx="17800505" cy="397442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8016" y="1061077"/>
            <a:ext cx="15048295" cy="161498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7800439"/>
            <a:ext cx="17451705" cy="198755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indent="-461009">
              <a:lnSpc>
                <a:spcPct val="100000"/>
              </a:lnSpc>
              <a:spcBef>
                <a:spcPts val="2530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total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29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mission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17800505" cy="35604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2881" y="1055883"/>
            <a:ext cx="14055278" cy="8250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4108"/>
            <a:ext cx="1651825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carried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maximum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mass.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898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5335" y="1055884"/>
            <a:ext cx="8085742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6994342"/>
            <a:ext cx="16175990" cy="2658110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35"/>
              </a:spcBef>
            </a:pPr>
            <a:r>
              <a:rPr sz="44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4450">
              <a:latin typeface="Microsoft Sans Serif"/>
              <a:cs typeface="Microsoft Sans Serif"/>
            </a:endParaRPr>
          </a:p>
          <a:p>
            <a:pPr marL="1394460" marR="5080" indent="-461009">
              <a:lnSpc>
                <a:spcPct val="111300"/>
              </a:lnSpc>
              <a:spcBef>
                <a:spcPts val="1995"/>
              </a:spcBef>
              <a:buChar char="•"/>
              <a:tabLst>
                <a:tab pos="1394460" algn="l"/>
                <a:tab pos="1395095" algn="l"/>
              </a:tabLst>
            </a:pPr>
            <a:r>
              <a:rPr sz="39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Listing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drone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ship,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versions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names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months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9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</a:t>
            </a:r>
            <a:r>
              <a:rPr sz="39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2015.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313964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064" y="1256157"/>
            <a:ext cx="17775960" cy="52216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267126"/>
            <a:ext cx="17669510" cy="2249805"/>
          </a:xfrm>
          <a:prstGeom prst="rect">
            <a:avLst/>
          </a:prstGeom>
        </p:spPr>
        <p:txBody>
          <a:bodyPr vert="horz" wrap="square" lIns="0" tIns="318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5"/>
              </a:spcBef>
            </a:pPr>
            <a:r>
              <a:rPr sz="37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750">
              <a:latin typeface="Microsoft Sans Serif"/>
              <a:cs typeface="Microsoft Sans Serif"/>
            </a:endParaRPr>
          </a:p>
          <a:p>
            <a:pPr marL="1325245" marR="5080" indent="-391795">
              <a:lnSpc>
                <a:spcPct val="110800"/>
              </a:lnSpc>
              <a:spcBef>
                <a:spcPts val="1700"/>
              </a:spcBef>
              <a:buChar char="•"/>
              <a:tabLst>
                <a:tab pos="1325245" algn="l"/>
                <a:tab pos="1325880" algn="l"/>
              </a:tabLst>
            </a:pPr>
            <a:r>
              <a:rPr sz="33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Ranking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35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count </a:t>
            </a:r>
            <a:r>
              <a:rPr sz="33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3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outcomes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(such </a:t>
            </a:r>
            <a:r>
              <a:rPr sz="335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as </a:t>
            </a:r>
            <a:r>
              <a:rPr sz="33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Failure </a:t>
            </a:r>
            <a:r>
              <a:rPr sz="33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(drone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ship) </a:t>
            </a:r>
            <a:r>
              <a:rPr sz="33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33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(ground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pad))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2010-06-04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2017-03-20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3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descending</a:t>
            </a:r>
            <a:r>
              <a:rPr sz="33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3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order.</a:t>
            </a:r>
            <a:endParaRPr sz="33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7568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5315" y="4671688"/>
            <a:ext cx="15135414" cy="113931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4949" y="1125545"/>
            <a:ext cx="17888764" cy="77115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432374"/>
            <a:ext cx="7457440" cy="7719059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70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700">
              <a:latin typeface="Microsoft Sans Serif"/>
              <a:cs typeface="Microsoft Sans Serif"/>
            </a:endParaRPr>
          </a:p>
          <a:p>
            <a:pPr marL="1214755" marR="5080" indent="-281305">
              <a:lnSpc>
                <a:spcPct val="108800"/>
              </a:lnSpc>
              <a:spcBef>
                <a:spcPts val="121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line.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faster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than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place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Earth.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Anything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surface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already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1670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km/hour.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ship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launched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equator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goes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into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space,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around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Earth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at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same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4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was </a:t>
            </a:r>
            <a:r>
              <a:rPr sz="24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moving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before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launching.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inertia.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help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spacecraft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keep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up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good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enough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stay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orbit.</a:t>
            </a:r>
            <a:endParaRPr sz="2400">
              <a:latin typeface="Microsoft Sans Serif"/>
              <a:cs typeface="Microsoft Sans Serif"/>
            </a:endParaRPr>
          </a:p>
          <a:p>
            <a:pPr marL="1214755" marR="244475" indent="-281305">
              <a:lnSpc>
                <a:spcPct val="108800"/>
              </a:lnSpc>
              <a:spcBef>
                <a:spcPts val="1205"/>
              </a:spcBef>
              <a:buChar char="•"/>
              <a:tabLst>
                <a:tab pos="1214755" algn="l"/>
                <a:tab pos="1215390" algn="l"/>
              </a:tabLst>
            </a:pP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proximity </a:t>
            </a:r>
            <a:r>
              <a:rPr sz="2400" spc="-6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coast, </a:t>
            </a:r>
            <a:r>
              <a:rPr sz="2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while </a:t>
            </a:r>
            <a:r>
              <a:rPr sz="2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launching </a:t>
            </a:r>
            <a:r>
              <a:rPr sz="2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rockets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towards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ocean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minimises</a:t>
            </a:r>
            <a:r>
              <a:rPr sz="2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risk</a:t>
            </a:r>
            <a:r>
              <a:rPr sz="2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400" spc="-6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having </a:t>
            </a:r>
            <a:r>
              <a:rPr sz="24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any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debris </a:t>
            </a:r>
            <a:r>
              <a:rPr sz="24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dropping </a:t>
            </a:r>
            <a:r>
              <a:rPr sz="2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or </a:t>
            </a:r>
            <a:r>
              <a:rPr sz="24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exploding </a:t>
            </a:r>
            <a:r>
              <a:rPr sz="2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near</a:t>
            </a:r>
            <a:r>
              <a:rPr sz="2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4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people.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37348" y="2516503"/>
            <a:ext cx="9210245" cy="775249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5634" y="1055883"/>
            <a:ext cx="16705376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654777"/>
            <a:ext cx="3306445" cy="690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350" spc="150" dirty="0"/>
              <a:t>Explanation:</a:t>
            </a:r>
            <a:endParaRPr sz="4350"/>
          </a:p>
        </p:txBody>
      </p:sp>
      <p:sp>
        <p:nvSpPr>
          <p:cNvPr id="4" name="object 4"/>
          <p:cNvSpPr txBox="1"/>
          <p:nvPr/>
        </p:nvSpPr>
        <p:spPr>
          <a:xfrm>
            <a:off x="2102418" y="3567841"/>
            <a:ext cx="7975600" cy="6607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4184" marR="5080" indent="-452120">
              <a:lnSpc>
                <a:spcPct val="110600"/>
              </a:lnSpc>
              <a:spcBef>
                <a:spcPts val="9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colour-labeled</a:t>
            </a:r>
            <a:r>
              <a:rPr sz="38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markers </a:t>
            </a:r>
            <a:r>
              <a:rPr sz="3850" spc="-10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should </a:t>
            </a:r>
            <a:r>
              <a:rPr sz="38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able </a:t>
            </a:r>
            <a:r>
              <a:rPr sz="3850" spc="25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easily </a:t>
            </a:r>
            <a:r>
              <a:rPr sz="38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identify </a:t>
            </a:r>
            <a:r>
              <a:rPr sz="38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8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8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relatively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rates.</a:t>
            </a:r>
            <a:endParaRPr sz="3850">
              <a:latin typeface="Microsoft Sans Serif"/>
              <a:cs typeface="Microsoft Sans Serif"/>
            </a:endParaRPr>
          </a:p>
          <a:p>
            <a:pPr marL="924560" marR="915669" lvl="1" indent="-452120">
              <a:lnSpc>
                <a:spcPct val="110600"/>
              </a:lnSpc>
              <a:spcBef>
                <a:spcPts val="1939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105" dirty="0">
                <a:solidFill>
                  <a:srgbClr val="1DB100"/>
                </a:solidFill>
                <a:latin typeface="Microsoft Sans Serif"/>
                <a:cs typeface="Microsoft Sans Serif"/>
              </a:rPr>
              <a:t>G</a:t>
            </a:r>
            <a:r>
              <a:rPr sz="3850" spc="-15" dirty="0">
                <a:solidFill>
                  <a:srgbClr val="1DB100"/>
                </a:solidFill>
                <a:latin typeface="Microsoft Sans Serif"/>
                <a:cs typeface="Microsoft Sans Serif"/>
              </a:rPr>
              <a:t>r</a:t>
            </a:r>
            <a:r>
              <a:rPr sz="3850" spc="100" dirty="0">
                <a:solidFill>
                  <a:srgbClr val="1DB100"/>
                </a:solidFill>
                <a:latin typeface="Microsoft Sans Serif"/>
                <a:cs typeface="Microsoft Sans Serif"/>
              </a:rPr>
              <a:t>een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1DB100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1DB100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1DB100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1DB100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6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38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ucc</a:t>
            </a:r>
            <a:r>
              <a:rPr sz="3850" spc="22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ssful 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924560" lvl="1" indent="-452120">
              <a:lnSpc>
                <a:spcPct val="100000"/>
              </a:lnSpc>
              <a:spcBef>
                <a:spcPts val="2430"/>
              </a:spcBef>
              <a:buClr>
                <a:srgbClr val="FFFFFF"/>
              </a:buClr>
              <a:buChar char="-"/>
              <a:tabLst>
                <a:tab pos="924560" algn="l"/>
                <a:tab pos="925194" algn="l"/>
              </a:tabLst>
            </a:pPr>
            <a:r>
              <a:rPr sz="3850" spc="-405" dirty="0">
                <a:solidFill>
                  <a:srgbClr val="EE220D"/>
                </a:solidFill>
                <a:latin typeface="Microsoft Sans Serif"/>
                <a:cs typeface="Microsoft Sans Serif"/>
              </a:rPr>
              <a:t>R</a:t>
            </a:r>
            <a:r>
              <a:rPr sz="3850" spc="175" dirty="0">
                <a:solidFill>
                  <a:srgbClr val="EE220D"/>
                </a:solidFill>
                <a:latin typeface="Microsoft Sans Serif"/>
                <a:cs typeface="Microsoft Sans Serif"/>
              </a:rPr>
              <a:t>ed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80" dirty="0">
                <a:solidFill>
                  <a:srgbClr val="EE220D"/>
                </a:solidFill>
                <a:latin typeface="Microsoft Sans Serif"/>
                <a:cs typeface="Microsoft Sans Serif"/>
              </a:rPr>
              <a:t>Mar</a:t>
            </a:r>
            <a:r>
              <a:rPr sz="3850" spc="-10" dirty="0">
                <a:solidFill>
                  <a:srgbClr val="EE220D"/>
                </a:solidFill>
                <a:latin typeface="Microsoft Sans Serif"/>
                <a:cs typeface="Microsoft Sans Serif"/>
              </a:rPr>
              <a:t>k</a:t>
            </a:r>
            <a:r>
              <a:rPr sz="3850" spc="114" dirty="0">
                <a:solidFill>
                  <a:srgbClr val="EE220D"/>
                </a:solidFill>
                <a:latin typeface="Microsoft Sans Serif"/>
                <a:cs typeface="Microsoft Sans Serif"/>
              </a:rPr>
              <a:t>er</a:t>
            </a:r>
            <a:r>
              <a:rPr sz="3850" spc="5" dirty="0">
                <a:solidFill>
                  <a:srgbClr val="EE220D"/>
                </a:solidFill>
                <a:latin typeface="Microsoft Sans Serif"/>
                <a:cs typeface="Microsoft Sans Serif"/>
              </a:rPr>
              <a:t> </a:t>
            </a:r>
            <a:r>
              <a:rPr sz="3850" spc="-375" dirty="0">
                <a:solidFill>
                  <a:srgbClr val="FFFFFF"/>
                </a:solidFill>
                <a:latin typeface="Microsoft Sans Serif"/>
                <a:cs typeface="Microsoft Sans Serif"/>
              </a:rPr>
              <a:t>=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315" dirty="0">
                <a:solidFill>
                  <a:srgbClr val="FFFFFF"/>
                </a:solidFill>
                <a:latin typeface="Microsoft Sans Serif"/>
                <a:cs typeface="Microsoft Sans Serif"/>
              </a:rPr>
              <a:t>F</a:t>
            </a:r>
            <a:r>
              <a:rPr sz="38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ailed</a:t>
            </a:r>
            <a:r>
              <a:rPr sz="38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endParaRPr sz="3850">
              <a:latin typeface="Microsoft Sans Serif"/>
              <a:cs typeface="Microsoft Sans Serif"/>
            </a:endParaRPr>
          </a:p>
          <a:p>
            <a:pPr marL="464184" marR="549275" indent="-452120">
              <a:lnSpc>
                <a:spcPct val="110600"/>
              </a:lnSpc>
              <a:spcBef>
                <a:spcPts val="1945"/>
              </a:spcBef>
              <a:buChar char="•"/>
              <a:tabLst>
                <a:tab pos="463550" algn="l"/>
                <a:tab pos="464820" algn="l"/>
              </a:tabLst>
            </a:pP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8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3850" spc="-10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very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8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8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8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92932" y="2513394"/>
            <a:ext cx="7851798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6895" y="1061078"/>
            <a:ext cx="11619792" cy="176187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3545934"/>
            <a:ext cx="6616700" cy="653859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4"/>
              </a:spcBef>
            </a:pPr>
            <a:r>
              <a:rPr sz="25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2550">
              <a:latin typeface="Microsoft Sans Serif"/>
              <a:cs typeface="Microsoft Sans Serif"/>
            </a:endParaRPr>
          </a:p>
          <a:p>
            <a:pPr marL="1200785" marR="5080" indent="-267335">
              <a:lnSpc>
                <a:spcPct val="110500"/>
              </a:lnSpc>
              <a:spcBef>
                <a:spcPts val="116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visual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 </a:t>
            </a:r>
            <a:r>
              <a:rPr sz="23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dirty="0">
                <a:solidFill>
                  <a:srgbClr val="FFFFFF"/>
                </a:solidFill>
                <a:latin typeface="Microsoft Sans Serif"/>
                <a:cs typeface="Microsoft Sans Serif"/>
              </a:rPr>
              <a:t>see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is: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35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railway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(15.23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highway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(20.28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661795" lvl="1" indent="-267970">
              <a:lnSpc>
                <a:spcPct val="100000"/>
              </a:lnSpc>
              <a:spcBef>
                <a:spcPts val="1440"/>
              </a:spcBef>
              <a:buChar char="-"/>
              <a:tabLst>
                <a:tab pos="1661795" algn="l"/>
                <a:tab pos="1662430" algn="l"/>
              </a:tabLst>
            </a:pP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coastline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(14.99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km)</a:t>
            </a:r>
            <a:endParaRPr sz="2300">
              <a:latin typeface="Microsoft Sans Serif"/>
              <a:cs typeface="Microsoft Sans Serif"/>
            </a:endParaRPr>
          </a:p>
          <a:p>
            <a:pPr marL="1200785" marR="722630" indent="-267335">
              <a:lnSpc>
                <a:spcPct val="110500"/>
              </a:lnSpc>
              <a:spcBef>
                <a:spcPts val="1145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relative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close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 closest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city </a:t>
            </a:r>
            <a:r>
              <a:rPr sz="23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Titusville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(16.32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km).</a:t>
            </a:r>
            <a:endParaRPr sz="2300">
              <a:latin typeface="Microsoft Sans Serif"/>
              <a:cs typeface="Microsoft Sans Serif"/>
            </a:endParaRPr>
          </a:p>
          <a:p>
            <a:pPr marL="1200785" marR="432434" indent="-267335">
              <a:lnSpc>
                <a:spcPct val="110500"/>
              </a:lnSpc>
              <a:spcBef>
                <a:spcPts val="1150"/>
              </a:spcBef>
              <a:buChar char="•"/>
              <a:tabLst>
                <a:tab pos="1200785" algn="l"/>
                <a:tab pos="1201420" algn="l"/>
              </a:tabLst>
            </a:pPr>
            <a:r>
              <a:rPr sz="23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speed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300" spc="-5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cover </a:t>
            </a:r>
            <a:r>
              <a:rPr sz="23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distances </a:t>
            </a:r>
            <a:r>
              <a:rPr sz="23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like </a:t>
            </a:r>
            <a:r>
              <a:rPr sz="23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15-20 </a:t>
            </a:r>
            <a:r>
              <a:rPr sz="23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km </a:t>
            </a:r>
            <a:r>
              <a:rPr sz="23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few </a:t>
            </a:r>
            <a:r>
              <a:rPr sz="2300" spc="-6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seconds.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 </a:t>
            </a:r>
            <a:r>
              <a:rPr sz="23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could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23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potentially </a:t>
            </a:r>
            <a:r>
              <a:rPr sz="23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dangerous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populated</a:t>
            </a:r>
            <a:r>
              <a:rPr sz="23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areas.</a:t>
            </a:r>
            <a:endParaRPr sz="23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912" y="3560373"/>
            <a:ext cx="10265283" cy="670136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7609" y="3216236"/>
            <a:ext cx="15901839" cy="23983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1400" y="1055884"/>
            <a:ext cx="4906154" cy="6781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722" y="3771319"/>
            <a:ext cx="5371564" cy="536109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70484" y="2504308"/>
            <a:ext cx="6005830" cy="4940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50" spc="130" dirty="0"/>
              <a:t>Project</a:t>
            </a:r>
            <a:r>
              <a:rPr sz="3050" spc="-80" dirty="0"/>
              <a:t> </a:t>
            </a:r>
            <a:r>
              <a:rPr sz="3050" spc="175" dirty="0"/>
              <a:t>background</a:t>
            </a:r>
            <a:r>
              <a:rPr sz="3050" spc="-80" dirty="0"/>
              <a:t> </a:t>
            </a:r>
            <a:r>
              <a:rPr sz="3050" spc="140" dirty="0"/>
              <a:t>and</a:t>
            </a:r>
            <a:r>
              <a:rPr sz="3050" spc="-80" dirty="0"/>
              <a:t> </a:t>
            </a:r>
            <a:r>
              <a:rPr sz="3050" spc="190" dirty="0"/>
              <a:t>context</a:t>
            </a:r>
            <a:endParaRPr sz="3050"/>
          </a:p>
        </p:txBody>
      </p:sp>
      <p:sp>
        <p:nvSpPr>
          <p:cNvPr id="5" name="object 5"/>
          <p:cNvSpPr txBox="1"/>
          <p:nvPr/>
        </p:nvSpPr>
        <p:spPr>
          <a:xfrm>
            <a:off x="7170484" y="3147181"/>
            <a:ext cx="11907520" cy="7273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 marR="40005">
              <a:lnSpc>
                <a:spcPct val="109400"/>
              </a:lnSpc>
              <a:spcBef>
                <a:spcPts val="95"/>
              </a:spcBef>
            </a:pP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commercial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age,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making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travel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affordable.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company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advertises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Falcon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9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rocket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its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website, </a:t>
            </a:r>
            <a:r>
              <a:rPr sz="27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62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dollars;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other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providers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upward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165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million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dollars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each,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much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-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savings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because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land,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determine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cost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7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launch. 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public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models,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are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going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if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will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stage.</a:t>
            </a:r>
            <a:endParaRPr sz="27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220"/>
              </a:spcBef>
            </a:pPr>
            <a:r>
              <a:rPr sz="30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Questions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229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be</a:t>
            </a:r>
            <a:r>
              <a:rPr sz="30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0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answered</a:t>
            </a:r>
            <a:endParaRPr sz="305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80"/>
              </a:spcBef>
              <a:buChar char="-"/>
              <a:tabLst>
                <a:tab pos="974725" algn="l"/>
              </a:tabLst>
            </a:pP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do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variables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such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mass,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number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endParaRPr sz="270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305"/>
              </a:spcBef>
            </a:pPr>
            <a:r>
              <a:rPr sz="2700" spc="8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lights,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affect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irst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stage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landing?</a:t>
            </a:r>
            <a:endParaRPr sz="2700">
              <a:latin typeface="Microsoft Sans Serif"/>
              <a:cs typeface="Microsoft Sans Serif"/>
            </a:endParaRPr>
          </a:p>
          <a:p>
            <a:pPr marL="974090" indent="-208279">
              <a:lnSpc>
                <a:spcPct val="100000"/>
              </a:lnSpc>
              <a:spcBef>
                <a:spcPts val="1670"/>
              </a:spcBef>
              <a:buChar char="-"/>
              <a:tabLst>
                <a:tab pos="974725" algn="l"/>
              </a:tabLst>
            </a:pPr>
            <a:r>
              <a:rPr sz="27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Does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increase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over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years?</a:t>
            </a:r>
            <a:endParaRPr sz="270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400"/>
              </a:lnSpc>
              <a:spcBef>
                <a:spcPts val="1365"/>
              </a:spcBef>
              <a:buChar char="-"/>
              <a:tabLst>
                <a:tab pos="974725" algn="l"/>
              </a:tabLst>
            </a:pP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What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7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700" spc="7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7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 </a:t>
            </a:r>
            <a:r>
              <a:rPr sz="2700" spc="-70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7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case?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809" y="1050606"/>
            <a:ext cx="13173965" cy="6834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5871825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clearly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shows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all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sites,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6792" y="1055883"/>
            <a:ext cx="17835603" cy="838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8156697"/>
            <a:ext cx="17392650" cy="2255520"/>
          </a:xfrm>
          <a:prstGeom prst="rect">
            <a:avLst/>
          </a:prstGeom>
        </p:spPr>
        <p:txBody>
          <a:bodyPr vert="horz" wrap="square" lIns="0" tIns="313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70"/>
              </a:spcBef>
            </a:pPr>
            <a:r>
              <a:rPr sz="3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800">
              <a:latin typeface="Microsoft Sans Serif"/>
              <a:cs typeface="Microsoft Sans Serif"/>
            </a:endParaRPr>
          </a:p>
          <a:p>
            <a:pPr marL="1330325" marR="5080" indent="-396240">
              <a:lnSpc>
                <a:spcPct val="109100"/>
              </a:lnSpc>
              <a:spcBef>
                <a:spcPts val="1720"/>
              </a:spcBef>
              <a:buChar char="•"/>
              <a:tabLst>
                <a:tab pos="1329690" algn="l"/>
                <a:tab pos="1330960" algn="l"/>
              </a:tabLst>
            </a:pPr>
            <a:r>
              <a:rPr sz="3400" spc="-125" dirty="0">
                <a:solidFill>
                  <a:srgbClr val="FFFFFF"/>
                </a:solidFill>
                <a:latin typeface="Microsoft Sans Serif"/>
                <a:cs typeface="Microsoft Sans Serif"/>
              </a:rPr>
              <a:t>KSC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LC-39A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rate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(76.9%)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successful</a:t>
            </a:r>
            <a:r>
              <a:rPr sz="34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3400" spc="-8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4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failed</a:t>
            </a:r>
            <a:r>
              <a:rPr sz="34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landings.</a:t>
            </a:r>
            <a:endParaRPr sz="3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513012"/>
            <a:ext cx="17800505" cy="562515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7445" y="1068126"/>
            <a:ext cx="17757308" cy="8136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3969830"/>
            <a:ext cx="3373754" cy="70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E</a:t>
            </a:r>
            <a:r>
              <a:rPr spc="160" dirty="0"/>
              <a:t>xplan</a:t>
            </a:r>
            <a:r>
              <a:rPr spc="185" dirty="0"/>
              <a:t>a</a:t>
            </a:r>
            <a:r>
              <a:rPr spc="229" dirty="0"/>
              <a:t>tion: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02418" y="4901530"/>
            <a:ext cx="4720590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3075" marR="5080" indent="-461009">
              <a:lnSpc>
                <a:spcPct val="111300"/>
              </a:lnSpc>
              <a:spcBef>
                <a:spcPts val="100"/>
              </a:spcBef>
              <a:buChar char="•"/>
              <a:tabLst>
                <a:tab pos="473075" algn="l"/>
                <a:tab pos="473709" algn="l"/>
              </a:tabLst>
            </a:pPr>
            <a:r>
              <a:rPr sz="39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charts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show </a:t>
            </a:r>
            <a:r>
              <a:rPr sz="39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payloads </a:t>
            </a:r>
            <a:r>
              <a:rPr sz="39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3950" spc="365" dirty="0">
                <a:solidFill>
                  <a:srgbClr val="FFFFFF"/>
                </a:solidFill>
                <a:latin typeface="Microsoft Sans Serif"/>
                <a:cs typeface="Microsoft Sans Serif"/>
              </a:rPr>
              <a:t>2000 </a:t>
            </a:r>
            <a:r>
              <a:rPr sz="3950" spc="3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39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295" dirty="0">
                <a:solidFill>
                  <a:srgbClr val="FFFFFF"/>
                </a:solidFill>
                <a:latin typeface="Microsoft Sans Serif"/>
                <a:cs typeface="Microsoft Sans Serif"/>
              </a:rPr>
              <a:t>5500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kg</a:t>
            </a:r>
            <a:r>
              <a:rPr sz="39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have </a:t>
            </a:r>
            <a:r>
              <a:rPr sz="3950" spc="-10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9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 </a:t>
            </a:r>
            <a:r>
              <a:rPr sz="39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success</a:t>
            </a:r>
            <a:r>
              <a:rPr sz="39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9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rate.</a:t>
            </a:r>
            <a:endParaRPr sz="39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57873" y="2515543"/>
            <a:ext cx="10820759" cy="38742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57873" y="6493710"/>
            <a:ext cx="10819984" cy="386964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156" y="3216236"/>
            <a:ext cx="10145743" cy="256478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3605" y="1050607"/>
            <a:ext cx="9346144" cy="830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80980" y="2362706"/>
            <a:ext cx="7668895" cy="7915909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30"/>
              </a:spcBef>
            </a:pPr>
            <a:r>
              <a:rPr sz="33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Explanation:</a:t>
            </a:r>
            <a:endParaRPr sz="3350">
              <a:latin typeface="Microsoft Sans Serif"/>
              <a:cs typeface="Microsoft Sans Serif"/>
            </a:endParaRPr>
          </a:p>
          <a:p>
            <a:pPr marL="1283970" marR="5080" indent="-350520">
              <a:lnSpc>
                <a:spcPct val="109900"/>
              </a:lnSpc>
              <a:spcBef>
                <a:spcPts val="1520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Set,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3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55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30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best.</a:t>
            </a:r>
            <a:endParaRPr sz="3000">
              <a:latin typeface="Microsoft Sans Serif"/>
              <a:cs typeface="Microsoft Sans Serif"/>
            </a:endParaRPr>
          </a:p>
          <a:p>
            <a:pPr marL="1283970" marR="38100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Same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Set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may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due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9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small </a:t>
            </a:r>
            <a:r>
              <a:rPr sz="3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test </a:t>
            </a:r>
            <a:r>
              <a:rPr sz="3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size </a:t>
            </a:r>
            <a:r>
              <a:rPr sz="3000" spc="-114" dirty="0">
                <a:solidFill>
                  <a:srgbClr val="FFFFFF"/>
                </a:solidFill>
                <a:latin typeface="Microsoft Sans Serif"/>
                <a:cs typeface="Microsoft Sans Serif"/>
              </a:rPr>
              <a:t>(18 </a:t>
            </a:r>
            <a:r>
              <a:rPr sz="3000" spc="-1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samples).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Therefore,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tested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all </a:t>
            </a:r>
            <a:r>
              <a:rPr sz="3000" spc="-7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based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on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3000">
              <a:latin typeface="Microsoft Sans Serif"/>
              <a:cs typeface="Microsoft Sans Serif"/>
            </a:endParaRPr>
          </a:p>
          <a:p>
            <a:pPr marL="1283970" marR="43180" indent="-350520">
              <a:lnSpc>
                <a:spcPct val="109900"/>
              </a:lnSpc>
              <a:spcBef>
                <a:spcPts val="1505"/>
              </a:spcBef>
              <a:buChar char="•"/>
              <a:tabLst>
                <a:tab pos="1283970" algn="l"/>
                <a:tab pos="1284605" algn="l"/>
              </a:tabLst>
            </a:pP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 </a:t>
            </a:r>
            <a:r>
              <a:rPr sz="3000" spc="17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whole </a:t>
            </a:r>
            <a:r>
              <a:rPr sz="3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 </a:t>
            </a:r>
            <a:r>
              <a:rPr sz="3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con</a:t>
            </a:r>
            <a:r>
              <a:rPr sz="3000" spc="130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irm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300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Decision </a:t>
            </a:r>
            <a:r>
              <a:rPr sz="3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Tree </a:t>
            </a:r>
            <a:r>
              <a:rPr sz="3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Model. 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 </a:t>
            </a:r>
            <a:r>
              <a:rPr sz="300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30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has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Microsoft Sans Serif"/>
                <a:cs typeface="Microsoft Sans Serif"/>
              </a:rPr>
              <a:t>not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only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higher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scores,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85" dirty="0">
                <a:solidFill>
                  <a:srgbClr val="FFFFFF"/>
                </a:solidFill>
                <a:latin typeface="Microsoft Sans Serif"/>
                <a:cs typeface="Microsoft Sans Serif"/>
              </a:rPr>
              <a:t>but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also </a:t>
            </a:r>
            <a:r>
              <a:rPr sz="3000" spc="-7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highest</a:t>
            </a:r>
            <a:r>
              <a:rPr sz="3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accuracy.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93972" y="3256679"/>
            <a:ext cx="6801600" cy="20941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293792" y="2580857"/>
            <a:ext cx="789749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/>
              <a:t>Scores</a:t>
            </a:r>
            <a:r>
              <a:rPr sz="3600" spc="-100" dirty="0"/>
              <a:t> </a:t>
            </a:r>
            <a:r>
              <a:rPr sz="3600" spc="165" dirty="0"/>
              <a:t>and</a:t>
            </a:r>
            <a:r>
              <a:rPr sz="3600" spc="-95" dirty="0"/>
              <a:t> </a:t>
            </a:r>
            <a:r>
              <a:rPr sz="3600" spc="190" dirty="0"/>
              <a:t>Accuracy</a:t>
            </a:r>
            <a:r>
              <a:rPr sz="3600" spc="-100" dirty="0"/>
              <a:t> </a:t>
            </a:r>
            <a:r>
              <a:rPr sz="3600" spc="260" dirty="0"/>
              <a:t>of</a:t>
            </a:r>
            <a:r>
              <a:rPr sz="3600" spc="-95" dirty="0"/>
              <a:t> </a:t>
            </a:r>
            <a:r>
              <a:rPr sz="3600" spc="210" dirty="0"/>
              <a:t>the</a:t>
            </a:r>
            <a:r>
              <a:rPr sz="3600" spc="-95" dirty="0"/>
              <a:t> </a:t>
            </a:r>
            <a:r>
              <a:rPr sz="3600" spc="20" dirty="0"/>
              <a:t>Test</a:t>
            </a:r>
            <a:r>
              <a:rPr sz="3600" spc="-100" dirty="0"/>
              <a:t> </a:t>
            </a:r>
            <a:r>
              <a:rPr sz="3600" spc="110" dirty="0"/>
              <a:t>Set</a:t>
            </a:r>
            <a:endParaRPr sz="3600"/>
          </a:p>
        </p:txBody>
      </p:sp>
      <p:sp>
        <p:nvSpPr>
          <p:cNvPr id="6" name="object 6"/>
          <p:cNvSpPr txBox="1"/>
          <p:nvPr/>
        </p:nvSpPr>
        <p:spPr>
          <a:xfrm>
            <a:off x="9539364" y="7379992"/>
            <a:ext cx="9406255" cy="578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Scores</a:t>
            </a:r>
            <a:r>
              <a:rPr sz="3600" spc="-10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Accuracy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6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21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Entire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60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6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Set</a:t>
            </a:r>
            <a:endParaRPr sz="36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91375" y="8060811"/>
            <a:ext cx="6806785" cy="209417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43777" y="1050607"/>
            <a:ext cx="6862283" cy="68341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0980" y="2785768"/>
            <a:ext cx="2268855" cy="4800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950" spc="-220" dirty="0"/>
              <a:t>E</a:t>
            </a:r>
            <a:r>
              <a:rPr sz="2950" spc="120" dirty="0"/>
              <a:t>xplan</a:t>
            </a:r>
            <a:r>
              <a:rPr sz="2950" spc="140" dirty="0"/>
              <a:t>a</a:t>
            </a:r>
            <a:r>
              <a:rPr sz="2950" spc="165" dirty="0"/>
              <a:t>tion:</a:t>
            </a:r>
            <a:endParaRPr sz="2950"/>
          </a:p>
        </p:txBody>
      </p:sp>
      <p:sp>
        <p:nvSpPr>
          <p:cNvPr id="4" name="object 4"/>
          <p:cNvSpPr txBox="1"/>
          <p:nvPr/>
        </p:nvSpPr>
        <p:spPr>
          <a:xfrm>
            <a:off x="2102418" y="3410007"/>
            <a:ext cx="6713220" cy="178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08900"/>
              </a:lnSpc>
              <a:spcBef>
                <a:spcPts val="100"/>
              </a:spcBef>
              <a:buChar char="•"/>
              <a:tabLst>
                <a:tab pos="321310" algn="l"/>
                <a:tab pos="321945" algn="l"/>
              </a:tabLst>
            </a:pPr>
            <a:r>
              <a:rPr sz="26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Examining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confusion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matrix,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-69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logistic </a:t>
            </a:r>
            <a:r>
              <a:rPr sz="26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regression </a:t>
            </a:r>
            <a:r>
              <a:rPr sz="26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can </a:t>
            </a:r>
            <a:r>
              <a:rPr sz="26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distinguish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between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6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different </a:t>
            </a:r>
            <a:r>
              <a:rPr sz="26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classes. </a:t>
            </a:r>
            <a:r>
              <a:rPr sz="26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We </a:t>
            </a:r>
            <a:r>
              <a:rPr sz="2650" dirty="0">
                <a:solidFill>
                  <a:srgbClr val="FFFFFF"/>
                </a:solidFill>
                <a:latin typeface="Microsoft Sans Serif"/>
                <a:cs typeface="Microsoft Sans Serif"/>
              </a:rPr>
              <a:t>see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that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major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problem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6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</a:t>
            </a:r>
            <a:r>
              <a:rPr sz="26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6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positives.</a:t>
            </a:r>
            <a:endParaRPr sz="26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47287" y="2513012"/>
            <a:ext cx="8896943" cy="68049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32379" y="5711679"/>
            <a:ext cx="4183488" cy="361334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5782" y="1055884"/>
            <a:ext cx="4481329" cy="6781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69060" y="2896549"/>
            <a:ext cx="11359515" cy="658240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0365" indent="-368300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Decision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Tree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best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algorithm</a:t>
            </a:r>
            <a:r>
              <a:rPr sz="315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for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this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dataset.</a:t>
            </a:r>
            <a:endParaRPr sz="3150">
              <a:latin typeface="Microsoft Sans Serif"/>
              <a:cs typeface="Microsoft Sans Serif"/>
            </a:endParaRPr>
          </a:p>
          <a:p>
            <a:pPr marL="380365" marR="65659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low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mass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show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00" dirty="0">
                <a:solidFill>
                  <a:srgbClr val="D5D5D5"/>
                </a:solidFill>
                <a:latin typeface="Microsoft Sans Serif"/>
                <a:cs typeface="Microsoft Sans Serif"/>
              </a:rPr>
              <a:t>better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results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than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with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larger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payload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mass.</a:t>
            </a:r>
            <a:endParaRPr sz="3150">
              <a:latin typeface="Microsoft Sans Serif"/>
              <a:cs typeface="Microsoft Sans Serif"/>
            </a:endParaRPr>
          </a:p>
          <a:p>
            <a:pPr marL="380365" marR="43180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Most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Equator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line </a:t>
            </a:r>
            <a:r>
              <a:rPr sz="3150" spc="-82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in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5" dirty="0">
                <a:solidFill>
                  <a:srgbClr val="D5D5D5"/>
                </a:solidFill>
                <a:latin typeface="Microsoft Sans Serif"/>
                <a:cs typeface="Microsoft Sans Serif"/>
              </a:rPr>
              <a:t>very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5" dirty="0">
                <a:solidFill>
                  <a:srgbClr val="D5D5D5"/>
                </a:solidFill>
                <a:latin typeface="Microsoft Sans Serif"/>
                <a:cs typeface="Microsoft Sans Serif"/>
              </a:rPr>
              <a:t>close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5" dirty="0">
                <a:solidFill>
                  <a:srgbClr val="D5D5D5"/>
                </a:solidFill>
                <a:latin typeface="Microsoft Sans Serif"/>
                <a:cs typeface="Microsoft Sans Serif"/>
              </a:rPr>
              <a:t>proximity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to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coast.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5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increases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over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70" dirty="0">
                <a:solidFill>
                  <a:srgbClr val="D5D5D5"/>
                </a:solidFill>
                <a:latin typeface="Microsoft Sans Serif"/>
                <a:cs typeface="Microsoft Sans Serif"/>
              </a:rPr>
              <a:t>years.</a:t>
            </a:r>
            <a:endParaRPr sz="3150">
              <a:latin typeface="Microsoft Sans Serif"/>
              <a:cs typeface="Microsoft Sans Serif"/>
            </a:endParaRPr>
          </a:p>
          <a:p>
            <a:pPr marL="380365" marR="113030" indent="-368300">
              <a:lnSpc>
                <a:spcPct val="109100"/>
              </a:lnSpc>
              <a:spcBef>
                <a:spcPts val="297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KSC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5" dirty="0">
                <a:solidFill>
                  <a:srgbClr val="D5D5D5"/>
                </a:solidFill>
                <a:latin typeface="Microsoft Sans Serif"/>
                <a:cs typeface="Microsoft Sans Serif"/>
              </a:rPr>
              <a:t>LC-39A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has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highest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success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rate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of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launches </a:t>
            </a:r>
            <a:r>
              <a:rPr sz="3150" spc="-819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220" dirty="0">
                <a:solidFill>
                  <a:srgbClr val="D5D5D5"/>
                </a:solidFill>
                <a:latin typeface="Microsoft Sans Serif"/>
                <a:cs typeface="Microsoft Sans Serif"/>
              </a:rPr>
              <a:t>from</a:t>
            </a:r>
            <a:r>
              <a:rPr sz="315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all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80" dirty="0">
                <a:solidFill>
                  <a:srgbClr val="D5D5D5"/>
                </a:solidFill>
                <a:latin typeface="Microsoft Sans Serif"/>
                <a:cs typeface="Microsoft Sans Serif"/>
              </a:rPr>
              <a:t>the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sites.</a:t>
            </a:r>
            <a:endParaRPr sz="3150">
              <a:latin typeface="Microsoft Sans Serif"/>
              <a:cs typeface="Microsoft Sans Serif"/>
            </a:endParaRPr>
          </a:p>
          <a:p>
            <a:pPr marL="380365" indent="-368300">
              <a:lnSpc>
                <a:spcPct val="100000"/>
              </a:lnSpc>
              <a:spcBef>
                <a:spcPts val="3310"/>
              </a:spcBef>
              <a:buClr>
                <a:srgbClr val="FFFFFF"/>
              </a:buClr>
              <a:buChar char="•"/>
              <a:tabLst>
                <a:tab pos="380365" algn="l"/>
                <a:tab pos="381000" algn="l"/>
              </a:tabLst>
            </a:pPr>
            <a:r>
              <a:rPr sz="31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Orbi</a:t>
            </a:r>
            <a:r>
              <a:rPr sz="315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254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14" dirty="0">
                <a:solidFill>
                  <a:srgbClr val="D5D5D5"/>
                </a:solidFill>
                <a:latin typeface="Microsoft Sans Serif"/>
                <a:cs typeface="Microsoft Sans Serif"/>
              </a:rPr>
              <a:t>S-L</a:t>
            </a:r>
            <a:r>
              <a:rPr sz="3150" spc="-180" dirty="0">
                <a:solidFill>
                  <a:srgbClr val="D5D5D5"/>
                </a:solidFill>
                <a:latin typeface="Microsoft Sans Serif"/>
                <a:cs typeface="Microsoft Sans Serif"/>
              </a:rPr>
              <a:t>1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40" dirty="0">
                <a:solidFill>
                  <a:srgbClr val="D5D5D5"/>
                </a:solidFill>
                <a:latin typeface="Microsoft Sans Serif"/>
                <a:cs typeface="Microsoft Sans Serif"/>
              </a:rPr>
              <a:t>G</a:t>
            </a:r>
            <a:r>
              <a:rPr sz="3150" spc="-15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55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45" dirty="0">
                <a:solidFill>
                  <a:srgbClr val="D5D5D5"/>
                </a:solidFill>
                <a:latin typeface="Microsoft Sans Serif"/>
                <a:cs typeface="Microsoft Sans Serif"/>
              </a:rPr>
              <a:t>,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H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-13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O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h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v</a:t>
            </a:r>
            <a:r>
              <a:rPr sz="3150" spc="80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10</a:t>
            </a:r>
            <a:r>
              <a:rPr sz="315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0</a:t>
            </a:r>
            <a:r>
              <a:rPr sz="3150" spc="-270" dirty="0">
                <a:solidFill>
                  <a:srgbClr val="D5D5D5"/>
                </a:solidFill>
                <a:latin typeface="Microsoft Sans Serif"/>
                <a:cs typeface="Microsoft Sans Serif"/>
              </a:rPr>
              <a:t>%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succ</a:t>
            </a:r>
            <a:r>
              <a:rPr sz="31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-15" dirty="0">
                <a:solidFill>
                  <a:srgbClr val="D5D5D5"/>
                </a:solidFill>
                <a:latin typeface="Microsoft Sans Serif"/>
                <a:cs typeface="Microsoft Sans Serif"/>
              </a:rPr>
              <a:t>ss</a:t>
            </a:r>
            <a:r>
              <a:rPr sz="315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1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15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1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150" spc="22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1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.</a:t>
            </a:r>
            <a:endParaRPr sz="315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3560100"/>
            <a:ext cx="5235442" cy="52354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14391" y="1055884"/>
            <a:ext cx="3904341" cy="82502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57281" y="3915741"/>
            <a:ext cx="4916805" cy="3830954"/>
          </a:xfrm>
          <a:prstGeom prst="rect">
            <a:avLst/>
          </a:prstGeom>
        </p:spPr>
        <p:txBody>
          <a:bodyPr vert="horz" wrap="square" lIns="0" tIns="372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35"/>
              </a:spcBef>
            </a:pPr>
            <a:r>
              <a:rPr spc="145" dirty="0"/>
              <a:t>Special</a:t>
            </a:r>
            <a:r>
              <a:rPr spc="-160" dirty="0"/>
              <a:t> </a:t>
            </a:r>
            <a:r>
              <a:rPr spc="70" dirty="0"/>
              <a:t>Thanks</a:t>
            </a:r>
            <a:r>
              <a:rPr spc="-155" dirty="0"/>
              <a:t> </a:t>
            </a:r>
            <a:r>
              <a:rPr spc="245" dirty="0"/>
              <a:t>to:</a:t>
            </a:r>
          </a:p>
          <a:p>
            <a:pPr marL="1186180" marR="1178560" algn="ctr">
              <a:lnSpc>
                <a:spcPct val="153100"/>
              </a:lnSpc>
              <a:spcBef>
                <a:spcPts val="15"/>
              </a:spcBef>
            </a:pPr>
            <a:r>
              <a:rPr sz="3950" u="heavy" spc="1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Instructo</a:t>
            </a:r>
            <a:r>
              <a:rPr sz="3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r</a:t>
            </a:r>
            <a:r>
              <a:rPr sz="3950" u="heavy" spc="-6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s </a:t>
            </a:r>
            <a:r>
              <a:rPr sz="3950" spc="-45" dirty="0">
                <a:solidFill>
                  <a:srgbClr val="00A2FF"/>
                </a:solidFill>
              </a:rPr>
              <a:t> </a:t>
            </a:r>
            <a:r>
              <a:rPr sz="3950" u="heavy" spc="7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Coursera </a:t>
            </a:r>
            <a:r>
              <a:rPr sz="3950" spc="80" dirty="0">
                <a:solidFill>
                  <a:srgbClr val="00A2FF"/>
                </a:solidFill>
              </a:rPr>
              <a:t> </a:t>
            </a:r>
            <a:r>
              <a:rPr sz="3950" u="heavy" spc="-3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</a:rPr>
              <a:t>IBM</a:t>
            </a:r>
            <a:endParaRPr sz="3950" dirty="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1797" y="2617721"/>
            <a:ext cx="6073113" cy="60731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6579" y="1055884"/>
            <a:ext cx="5332737" cy="8382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303" y="3566163"/>
            <a:ext cx="5088179" cy="530940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10518" y="2164091"/>
            <a:ext cx="11912600" cy="7747634"/>
          </a:xfrm>
          <a:prstGeom prst="rect">
            <a:avLst/>
          </a:prstGeom>
        </p:spPr>
        <p:txBody>
          <a:bodyPr vert="horz" wrap="square" lIns="0" tIns="236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60"/>
              </a:spcBef>
            </a:pPr>
            <a:r>
              <a:rPr sz="2800" spc="55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9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collection</a:t>
            </a:r>
            <a:r>
              <a:rPr sz="28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5" dirty="0">
                <a:solidFill>
                  <a:srgbClr val="D5D5D5"/>
                </a:solidFill>
                <a:latin typeface="Microsoft Sans Serif"/>
                <a:cs typeface="Microsoft Sans Serif"/>
              </a:rPr>
              <a:t>methodology:</a:t>
            </a:r>
            <a:endParaRPr sz="28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SpaceX</a:t>
            </a:r>
            <a:r>
              <a:rPr sz="25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Rest</a:t>
            </a:r>
            <a:r>
              <a:rPr sz="25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API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Web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Scrapping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from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Wikipedia</a:t>
            </a:r>
            <a:endParaRPr sz="25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2905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8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wrangling</a:t>
            </a:r>
            <a:endParaRPr sz="28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Filtering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Dealing</a:t>
            </a:r>
            <a:r>
              <a:rPr sz="2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missing</a:t>
            </a:r>
            <a:r>
              <a:rPr sz="2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values</a:t>
            </a:r>
            <a:endParaRPr sz="2500">
              <a:latin typeface="Microsoft Sans Serif"/>
              <a:cs typeface="Microsoft Sans Serif"/>
            </a:endParaRPr>
          </a:p>
          <a:p>
            <a:pPr marL="955675" indent="-189865">
              <a:lnSpc>
                <a:spcPct val="100000"/>
              </a:lnSpc>
              <a:spcBef>
                <a:spcPts val="1545"/>
              </a:spcBef>
              <a:buChar char="-"/>
              <a:tabLst>
                <a:tab pos="956310" algn="l"/>
              </a:tabLst>
            </a:pP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Using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One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Hot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Encoding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prepare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binary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endParaRPr sz="2500">
              <a:latin typeface="Microsoft Sans Serif"/>
              <a:cs typeface="Microsoft Sans Serif"/>
            </a:endParaRPr>
          </a:p>
          <a:p>
            <a:pPr marL="12700" marR="8890">
              <a:lnSpc>
                <a:spcPts val="6280"/>
              </a:lnSpc>
              <a:spcBef>
                <a:spcPts val="680"/>
              </a:spcBef>
            </a:pP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40" dirty="0">
                <a:solidFill>
                  <a:srgbClr val="D5D5D5"/>
                </a:solidFill>
                <a:latin typeface="Microsoft Sans Serif"/>
                <a:cs typeface="Microsoft Sans Serif"/>
              </a:rPr>
              <a:t>exploratory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D5D5D5"/>
                </a:solidFill>
                <a:latin typeface="Microsoft Sans Serif"/>
                <a:cs typeface="Microsoft Sans Serif"/>
              </a:rPr>
              <a:t>(EDA)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visualization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and</a:t>
            </a:r>
            <a:r>
              <a:rPr sz="2800" spc="-7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D5D5D5"/>
                </a:solidFill>
                <a:latin typeface="Microsoft Sans Serif"/>
                <a:cs typeface="Microsoft Sans Serif"/>
              </a:rPr>
              <a:t>SQL </a:t>
            </a:r>
            <a:r>
              <a:rPr sz="2800" spc="-73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 </a:t>
            </a:r>
            <a:r>
              <a:rPr sz="2800" spc="135" dirty="0">
                <a:solidFill>
                  <a:srgbClr val="D5D5D5"/>
                </a:solidFill>
                <a:latin typeface="Microsoft Sans Serif"/>
                <a:cs typeface="Microsoft Sans Serif"/>
              </a:rPr>
              <a:t>interactive </a:t>
            </a:r>
            <a:r>
              <a:rPr sz="280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visual </a:t>
            </a:r>
            <a:r>
              <a:rPr sz="2800" spc="11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analytics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 </a:t>
            </a:r>
            <a:r>
              <a:rPr sz="280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Folium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and </a:t>
            </a:r>
            <a:r>
              <a:rPr sz="280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Plotly </a:t>
            </a:r>
            <a:r>
              <a:rPr sz="2800" spc="25" dirty="0">
                <a:solidFill>
                  <a:srgbClr val="D5D5D5"/>
                </a:solidFill>
                <a:latin typeface="Microsoft Sans Serif"/>
                <a:cs typeface="Microsoft Sans Serif"/>
              </a:rPr>
              <a:t>Dash </a:t>
            </a:r>
            <a:r>
              <a:rPr sz="2800" spc="3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Performed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50" dirty="0">
                <a:solidFill>
                  <a:srgbClr val="D5D5D5"/>
                </a:solidFill>
                <a:latin typeface="Microsoft Sans Serif"/>
                <a:cs typeface="Microsoft Sans Serif"/>
              </a:rPr>
              <a:t>predictive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D5D5D5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-7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classi</a:t>
            </a:r>
            <a:r>
              <a:rPr sz="2800" spc="100" dirty="0">
                <a:solidFill>
                  <a:srgbClr val="D5D5D5"/>
                </a:solidFill>
                <a:latin typeface="Verdana"/>
                <a:cs typeface="Verdana"/>
              </a:rPr>
              <a:t>f</a:t>
            </a:r>
            <a:r>
              <a:rPr sz="280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ication</a:t>
            </a:r>
            <a:r>
              <a:rPr sz="2800" spc="-8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2800" spc="130" dirty="0">
                <a:solidFill>
                  <a:srgbClr val="D5D5D5"/>
                </a:solidFill>
                <a:latin typeface="Microsoft Sans Serif"/>
                <a:cs typeface="Microsoft Sans Serif"/>
              </a:rPr>
              <a:t>models</a:t>
            </a:r>
            <a:endParaRPr sz="2800">
              <a:latin typeface="Microsoft Sans Serif"/>
              <a:cs typeface="Microsoft Sans Serif"/>
            </a:endParaRPr>
          </a:p>
          <a:p>
            <a:pPr marL="766445" marR="5080">
              <a:lnSpc>
                <a:spcPct val="109900"/>
              </a:lnSpc>
              <a:spcBef>
                <a:spcPts val="555"/>
              </a:spcBef>
              <a:buChar char="-"/>
              <a:tabLst>
                <a:tab pos="956310" algn="l"/>
              </a:tabLst>
            </a:pPr>
            <a:r>
              <a:rPr sz="25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Building,</a:t>
            </a:r>
            <a:r>
              <a:rPr sz="2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tuning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evaluation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</a:t>
            </a:r>
            <a:r>
              <a:rPr sz="2500" spc="55" dirty="0">
                <a:solidFill>
                  <a:srgbClr val="FFFFFF"/>
                </a:solidFill>
                <a:latin typeface="Times New Roman"/>
                <a:cs typeface="Times New Roman"/>
              </a:rPr>
              <a:t>f</a:t>
            </a:r>
            <a:r>
              <a:rPr sz="25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ication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models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ensure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best </a:t>
            </a:r>
            <a:r>
              <a:rPr sz="2500" spc="-6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5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26401" y="4671688"/>
            <a:ext cx="7364257" cy="11575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24893" y="1055884"/>
            <a:ext cx="5895653" cy="67813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8125" y="2351577"/>
            <a:ext cx="16843375" cy="1177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500"/>
              </a:lnSpc>
              <a:spcBef>
                <a:spcPts val="100"/>
              </a:spcBef>
            </a:pPr>
            <a:r>
              <a:rPr sz="3450" spc="1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0" dirty="0">
                <a:solidFill>
                  <a:srgbClr val="FFFFFF"/>
                </a:solidFill>
              </a:rPr>
              <a:t>collection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90" dirty="0">
                <a:solidFill>
                  <a:srgbClr val="FFFFFF"/>
                </a:solidFill>
              </a:rPr>
              <a:t>process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involved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55" dirty="0">
                <a:solidFill>
                  <a:srgbClr val="FFFFFF"/>
                </a:solidFill>
              </a:rPr>
              <a:t>combination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95" dirty="0">
                <a:solidFill>
                  <a:srgbClr val="FFFFFF"/>
                </a:solidFill>
              </a:rPr>
              <a:t>of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80" dirty="0">
                <a:solidFill>
                  <a:srgbClr val="FFFFFF"/>
                </a:solidFill>
              </a:rPr>
              <a:t>requests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45" dirty="0">
                <a:solidFill>
                  <a:srgbClr val="FFFFFF"/>
                </a:solidFill>
              </a:rPr>
              <a:t>SpaceX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75" dirty="0">
                <a:solidFill>
                  <a:srgbClr val="FFFFFF"/>
                </a:solidFill>
              </a:rPr>
              <a:t>REST </a:t>
            </a:r>
            <a:r>
              <a:rPr sz="3450" spc="-900" dirty="0">
                <a:solidFill>
                  <a:srgbClr val="FFFFFF"/>
                </a:solidFill>
              </a:rPr>
              <a:t> </a:t>
            </a:r>
            <a:r>
              <a:rPr sz="3450" spc="-100" dirty="0">
                <a:solidFill>
                  <a:srgbClr val="FFFFFF"/>
                </a:solidFill>
              </a:rPr>
              <a:t>API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and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25" dirty="0">
                <a:solidFill>
                  <a:srgbClr val="FFFFFF"/>
                </a:solidFill>
              </a:rPr>
              <a:t>Web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05" dirty="0">
                <a:solidFill>
                  <a:srgbClr val="FFFFFF"/>
                </a:solidFill>
              </a:rPr>
              <a:t>Scraping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95" dirty="0">
                <a:solidFill>
                  <a:srgbClr val="FFFFFF"/>
                </a:solidFill>
              </a:rPr>
              <a:t>data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85" dirty="0">
                <a:solidFill>
                  <a:srgbClr val="FFFFFF"/>
                </a:solidFill>
              </a:rPr>
              <a:t>from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60" dirty="0">
                <a:solidFill>
                  <a:srgbClr val="FFFFFF"/>
                </a:solidFill>
              </a:rPr>
              <a:t>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table</a:t>
            </a:r>
            <a:r>
              <a:rPr sz="3450" dirty="0">
                <a:solidFill>
                  <a:srgbClr val="FFFFFF"/>
                </a:solidFill>
              </a:rPr>
              <a:t> </a:t>
            </a:r>
            <a:r>
              <a:rPr sz="3450" spc="114" dirty="0">
                <a:solidFill>
                  <a:srgbClr val="FFFFFF"/>
                </a:solidFill>
              </a:rPr>
              <a:t>in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-20" dirty="0">
                <a:solidFill>
                  <a:srgbClr val="FFFFFF"/>
                </a:solidFill>
              </a:rPr>
              <a:t>SpaceX’s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Wikipedia</a:t>
            </a:r>
            <a:r>
              <a:rPr sz="3450" spc="-5" dirty="0">
                <a:solidFill>
                  <a:srgbClr val="FFFFFF"/>
                </a:solidFill>
              </a:rPr>
              <a:t> </a:t>
            </a:r>
            <a:r>
              <a:rPr sz="3450" spc="75" dirty="0">
                <a:solidFill>
                  <a:srgbClr val="FFFFFF"/>
                </a:solidFill>
              </a:rPr>
              <a:t>entry.</a:t>
            </a:r>
            <a:endParaRPr sz="3450"/>
          </a:p>
        </p:txBody>
      </p:sp>
      <p:sp>
        <p:nvSpPr>
          <p:cNvPr id="4" name="object 4"/>
          <p:cNvSpPr txBox="1"/>
          <p:nvPr/>
        </p:nvSpPr>
        <p:spPr>
          <a:xfrm>
            <a:off x="1308125" y="3722006"/>
            <a:ext cx="17100550" cy="671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45540">
              <a:lnSpc>
                <a:spcPct val="109500"/>
              </a:lnSpc>
              <a:spcBef>
                <a:spcPts val="100"/>
              </a:spcBef>
            </a:pPr>
            <a:r>
              <a:rPr sz="345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We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had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use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Microsoft Sans Serif"/>
                <a:cs typeface="Microsoft Sans Serif"/>
              </a:rPr>
              <a:t>both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these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collection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methods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80" dirty="0">
                <a:solidFill>
                  <a:srgbClr val="FFFFFF"/>
                </a:solidFill>
                <a:latin typeface="Microsoft Sans Serif"/>
                <a:cs typeface="Microsoft Sans Serif"/>
              </a:rPr>
              <a:t>get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complete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information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about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launches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Microsoft Sans Serif"/>
                <a:cs typeface="Microsoft Sans Serif"/>
              </a:rPr>
              <a:t>more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detailed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analysis.</a:t>
            </a:r>
            <a:endParaRPr sz="345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-20" dirty="0">
                <a:solidFill>
                  <a:srgbClr val="D5D5D5"/>
                </a:solidFill>
                <a:latin typeface="Microsoft Sans Serif"/>
                <a:cs typeface="Microsoft Sans Serif"/>
              </a:rPr>
              <a:t>D</a:t>
            </a:r>
            <a:r>
              <a:rPr sz="3850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37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85" dirty="0">
                <a:solidFill>
                  <a:srgbClr val="D5D5D5"/>
                </a:solidFill>
                <a:latin typeface="Microsoft Sans Serif"/>
                <a:cs typeface="Microsoft Sans Serif"/>
              </a:rPr>
              <a:t>C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a</a:t>
            </a:r>
            <a:r>
              <a:rPr sz="3850" spc="50" dirty="0">
                <a:solidFill>
                  <a:srgbClr val="D5D5D5"/>
                </a:solidFill>
                <a:latin typeface="Microsoft Sans Serif"/>
                <a:cs typeface="Microsoft Sans Serif"/>
              </a:rPr>
              <a:t>r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5" dirty="0">
                <a:solidFill>
                  <a:srgbClr val="D5D5D5"/>
                </a:solidFill>
                <a:latin typeface="Microsoft Sans Serif"/>
                <a:cs typeface="Microsoft Sans Serif"/>
              </a:rPr>
              <a:t>ob</a:t>
            </a:r>
            <a:r>
              <a:rPr sz="3850" spc="190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ained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54" dirty="0">
                <a:solidFill>
                  <a:srgbClr val="D5D5D5"/>
                </a:solidFill>
                <a:latin typeface="Microsoft Sans Serif"/>
                <a:cs typeface="Microsoft Sans Serif"/>
              </a:rPr>
              <a:t>b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20" dirty="0">
                <a:solidFill>
                  <a:srgbClr val="D5D5D5"/>
                </a:solidFill>
                <a:latin typeface="Microsoft Sans Serif"/>
                <a:cs typeface="Microsoft Sans Serif"/>
              </a:rPr>
              <a:t>SpaceX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-275" dirty="0">
                <a:solidFill>
                  <a:srgbClr val="D5D5D5"/>
                </a:solidFill>
                <a:latin typeface="Microsoft Sans Serif"/>
                <a:cs typeface="Microsoft Sans Serif"/>
              </a:rPr>
              <a:t>RE</a:t>
            </a:r>
            <a:r>
              <a:rPr sz="3850" spc="-200" dirty="0">
                <a:solidFill>
                  <a:srgbClr val="D5D5D5"/>
                </a:solidFill>
                <a:latin typeface="Microsoft Sans Serif"/>
                <a:cs typeface="Microsoft Sans Serif"/>
              </a:rPr>
              <a:t>S</a:t>
            </a:r>
            <a:r>
              <a:rPr sz="3850" spc="-95" dirty="0">
                <a:solidFill>
                  <a:srgbClr val="D5D5D5"/>
                </a:solidFill>
                <a:latin typeface="Microsoft Sans Serif"/>
                <a:cs typeface="Microsoft Sans Serif"/>
              </a:rPr>
              <a:t>T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35" dirty="0">
                <a:solidFill>
                  <a:srgbClr val="D5D5D5"/>
                </a:solidFill>
                <a:latin typeface="Microsoft Sans Serif"/>
                <a:cs typeface="Microsoft Sans Serif"/>
              </a:rPr>
              <a:t>API:</a:t>
            </a:r>
            <a:endParaRPr sz="3850">
              <a:latin typeface="Microsoft Sans Serif"/>
              <a:cs typeface="Microsoft Sans Serif"/>
            </a:endParaRPr>
          </a:p>
          <a:p>
            <a:pPr marL="1520190" marR="5080">
              <a:lnSpc>
                <a:spcPct val="109500"/>
              </a:lnSpc>
              <a:spcBef>
                <a:spcPts val="1745"/>
              </a:spcBef>
            </a:pPr>
            <a:r>
              <a:rPr sz="34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FlightNumber,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BoosterVersion,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LaunchSite, </a:t>
            </a:r>
            <a:r>
              <a:rPr sz="34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5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GridFins,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Legs,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LandingPad,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Block,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ReusedCount,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Serial,</a:t>
            </a:r>
            <a:r>
              <a:rPr sz="34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Longitude,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Latitude</a:t>
            </a:r>
            <a:endParaRPr sz="3450">
              <a:latin typeface="Microsoft Sans Serif"/>
              <a:cs typeface="Microsoft Sans Serif"/>
            </a:endParaRPr>
          </a:p>
          <a:p>
            <a:pPr marL="766445">
              <a:lnSpc>
                <a:spcPct val="100000"/>
              </a:lnSpc>
              <a:spcBef>
                <a:spcPts val="4090"/>
              </a:spcBef>
            </a:pPr>
            <a:r>
              <a:rPr sz="3850" spc="90" dirty="0">
                <a:solidFill>
                  <a:srgbClr val="D5D5D5"/>
                </a:solidFill>
                <a:latin typeface="Microsoft Sans Serif"/>
                <a:cs typeface="Microsoft Sans Serif"/>
              </a:rPr>
              <a:t>Data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Columns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5" dirty="0">
                <a:solidFill>
                  <a:srgbClr val="D5D5D5"/>
                </a:solidFill>
                <a:latin typeface="Microsoft Sans Serif"/>
                <a:cs typeface="Microsoft Sans Serif"/>
              </a:rPr>
              <a:t>are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15" dirty="0">
                <a:solidFill>
                  <a:srgbClr val="D5D5D5"/>
                </a:solidFill>
                <a:latin typeface="Microsoft Sans Serif"/>
                <a:cs typeface="Microsoft Sans Serif"/>
              </a:rPr>
              <a:t>obtained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235" dirty="0">
                <a:solidFill>
                  <a:srgbClr val="D5D5D5"/>
                </a:solidFill>
                <a:latin typeface="Microsoft Sans Serif"/>
                <a:cs typeface="Microsoft Sans Serif"/>
              </a:rPr>
              <a:t>by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75" dirty="0">
                <a:solidFill>
                  <a:srgbClr val="D5D5D5"/>
                </a:solidFill>
                <a:latin typeface="Microsoft Sans Serif"/>
                <a:cs typeface="Microsoft Sans Serif"/>
              </a:rPr>
              <a:t>using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0" dirty="0">
                <a:solidFill>
                  <a:srgbClr val="D5D5D5"/>
                </a:solidFill>
                <a:latin typeface="Microsoft Sans Serif"/>
                <a:cs typeface="Microsoft Sans Serif"/>
              </a:rPr>
              <a:t>Wikipedia</a:t>
            </a:r>
            <a:r>
              <a:rPr sz="3850" spc="-105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00" dirty="0">
                <a:solidFill>
                  <a:srgbClr val="D5D5D5"/>
                </a:solidFill>
                <a:latin typeface="Microsoft Sans Serif"/>
                <a:cs typeface="Microsoft Sans Serif"/>
              </a:rPr>
              <a:t>Web</a:t>
            </a:r>
            <a:r>
              <a:rPr sz="3850" spc="-110" dirty="0">
                <a:solidFill>
                  <a:srgbClr val="D5D5D5"/>
                </a:solidFill>
                <a:latin typeface="Microsoft Sans Serif"/>
                <a:cs typeface="Microsoft Sans Serif"/>
              </a:rPr>
              <a:t> </a:t>
            </a:r>
            <a:r>
              <a:rPr sz="3850" spc="165" dirty="0">
                <a:solidFill>
                  <a:srgbClr val="D5D5D5"/>
                </a:solidFill>
                <a:latin typeface="Microsoft Sans Serif"/>
                <a:cs typeface="Microsoft Sans Serif"/>
              </a:rPr>
              <a:t>Scraping:</a:t>
            </a:r>
            <a:endParaRPr sz="3850">
              <a:latin typeface="Microsoft Sans Serif"/>
              <a:cs typeface="Microsoft Sans Serif"/>
            </a:endParaRPr>
          </a:p>
          <a:p>
            <a:pPr marL="1520190" marR="1050925">
              <a:lnSpc>
                <a:spcPct val="109500"/>
              </a:lnSpc>
              <a:spcBef>
                <a:spcPts val="1739"/>
              </a:spcBef>
            </a:pPr>
            <a:r>
              <a:rPr sz="34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Flight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No.,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site,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Payload,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PayloadMass,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40" dirty="0">
                <a:solidFill>
                  <a:srgbClr val="FFFFFF"/>
                </a:solidFill>
                <a:latin typeface="Microsoft Sans Serif"/>
                <a:cs typeface="Microsoft Sans Serif"/>
              </a:rPr>
              <a:t>Orbit,</a:t>
            </a:r>
            <a:r>
              <a:rPr sz="345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Customer,</a:t>
            </a:r>
            <a:r>
              <a:rPr sz="345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Launch </a:t>
            </a:r>
            <a:r>
              <a:rPr sz="3450" spc="-9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outcome,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Version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Booster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landing,</a:t>
            </a:r>
            <a:r>
              <a:rPr sz="34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Date,</a:t>
            </a:r>
            <a:r>
              <a:rPr sz="34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34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Time</a:t>
            </a:r>
            <a:endParaRPr sz="34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5195" y="1055885"/>
            <a:ext cx="11336577" cy="82502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08798" y="2980022"/>
            <a:ext cx="220281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rocket</a:t>
            </a:r>
            <a:r>
              <a:rPr sz="2600" spc="-15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44450" y="2553865"/>
            <a:ext cx="3444240" cy="262572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00025" marR="191770" indent="-635" algn="ctr">
              <a:lnSpc>
                <a:spcPct val="111500"/>
              </a:lnSpc>
              <a:spcBef>
                <a:spcPts val="75"/>
              </a:spcBef>
            </a:pPr>
            <a:r>
              <a:rPr sz="2600" spc="150" dirty="0">
                <a:latin typeface="Microsoft Sans Serif"/>
                <a:cs typeface="Microsoft Sans Serif"/>
              </a:rPr>
              <a:t>Decoding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 </a:t>
            </a:r>
            <a:r>
              <a:rPr sz="2600" spc="180" dirty="0">
                <a:latin typeface="Microsoft Sans Serif"/>
                <a:cs typeface="Microsoft Sans Serif"/>
              </a:rPr>
              <a:t>content </a:t>
            </a:r>
            <a:r>
              <a:rPr sz="2600" spc="18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r>
              <a:rPr sz="2600" spc="-65" dirty="0">
                <a:latin typeface="Microsoft Sans Serif"/>
                <a:cs typeface="Microsoft Sans Serif"/>
              </a:rPr>
              <a:t> </a:t>
            </a:r>
            <a:r>
              <a:rPr sz="2600" spc="20" dirty="0">
                <a:latin typeface="Courier New"/>
                <a:cs typeface="Courier New"/>
              </a:rPr>
              <a:t>.json()</a:t>
            </a:r>
            <a:r>
              <a:rPr sz="2600" spc="-935" dirty="0">
                <a:latin typeface="Courier New"/>
                <a:cs typeface="Courier New"/>
              </a:rPr>
              <a:t> </a:t>
            </a:r>
            <a:r>
              <a:rPr sz="2600" spc="105" dirty="0">
                <a:latin typeface="Microsoft Sans Serif"/>
                <a:cs typeface="Microsoft Sans Serif"/>
              </a:rPr>
              <a:t>and  </a:t>
            </a:r>
            <a:r>
              <a:rPr sz="2600" spc="175" dirty="0">
                <a:latin typeface="Microsoft Sans Serif"/>
                <a:cs typeface="Microsoft Sans Serif"/>
              </a:rPr>
              <a:t>turning </a:t>
            </a:r>
            <a:r>
              <a:rPr sz="2600" spc="185" dirty="0">
                <a:latin typeface="Microsoft Sans Serif"/>
                <a:cs typeface="Microsoft Sans Serif"/>
              </a:rPr>
              <a:t>it </a:t>
            </a:r>
            <a:r>
              <a:rPr sz="2600" spc="170" dirty="0">
                <a:latin typeface="Microsoft Sans Serif"/>
                <a:cs typeface="Microsoft Sans Serif"/>
              </a:rPr>
              <a:t>into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using</a:t>
            </a:r>
            <a:endParaRPr sz="2600">
              <a:latin typeface="Microsoft Sans Serif"/>
              <a:cs typeface="Microsoft Sans Serif"/>
            </a:endParaRPr>
          </a:p>
          <a:p>
            <a:pPr algn="ctr">
              <a:lnSpc>
                <a:spcPts val="3090"/>
              </a:lnSpc>
            </a:pPr>
            <a:r>
              <a:rPr sz="2600" spc="20" dirty="0">
                <a:latin typeface="Courier New"/>
                <a:cs typeface="Courier New"/>
              </a:rPr>
              <a:t>.json_normalize()</a:t>
            </a:r>
            <a:endParaRPr sz="26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7440" y="2535336"/>
            <a:ext cx="3130550" cy="266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</a:t>
            </a:r>
            <a:r>
              <a:rPr sz="2600" spc="-14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needed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information about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14" dirty="0">
                <a:latin typeface="Microsoft Sans Serif"/>
                <a:cs typeface="Microsoft Sans Serif"/>
              </a:rPr>
              <a:t>launches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95" dirty="0">
                <a:latin typeface="Microsoft Sans Serif"/>
                <a:cs typeface="Microsoft Sans Serif"/>
              </a:rPr>
              <a:t>SpaceX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25" dirty="0">
                <a:latin typeface="Microsoft Sans Serif"/>
                <a:cs typeface="Microsoft Sans Serif"/>
              </a:rPr>
              <a:t>API</a:t>
            </a:r>
            <a:endParaRPr sz="2600">
              <a:latin typeface="Microsoft Sans Serif"/>
              <a:cs typeface="Microsoft Sans Serif"/>
            </a:endParaRPr>
          </a:p>
          <a:p>
            <a:pPr marL="172085" marR="164465" algn="ctr">
              <a:lnSpc>
                <a:spcPct val="111000"/>
              </a:lnSpc>
            </a:pP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55" dirty="0">
                <a:latin typeface="Microsoft Sans Serif"/>
                <a:cs typeface="Microsoft Sans Serif"/>
              </a:rPr>
              <a:t>applying </a:t>
            </a:r>
            <a:r>
              <a:rPr sz="2600" spc="16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custom</a:t>
            </a:r>
            <a:r>
              <a:rPr sz="2600" spc="-12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functions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9"/>
                </a:lnTo>
                <a:lnTo>
                  <a:pt x="239318" y="14236"/>
                </a:lnTo>
                <a:lnTo>
                  <a:pt x="158604" y="47328"/>
                </a:lnTo>
                <a:lnTo>
                  <a:pt x="115134" y="77832"/>
                </a:lnTo>
                <a:lnTo>
                  <a:pt x="77715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5" y="3126296"/>
                </a:lnTo>
                <a:lnTo>
                  <a:pt x="115134" y="3163715"/>
                </a:lnTo>
                <a:lnTo>
                  <a:pt x="158604" y="3194220"/>
                </a:lnTo>
                <a:lnTo>
                  <a:pt x="207262" y="3216947"/>
                </a:lnTo>
                <a:lnTo>
                  <a:pt x="277104" y="3234259"/>
                </a:lnTo>
                <a:lnTo>
                  <a:pt x="321437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794" y="3241548"/>
                </a:lnTo>
                <a:lnTo>
                  <a:pt x="3235678" y="3241434"/>
                </a:lnTo>
                <a:lnTo>
                  <a:pt x="3295560" y="3240637"/>
                </a:lnTo>
                <a:lnTo>
                  <a:pt x="3347259" y="3238473"/>
                </a:lnTo>
                <a:lnTo>
                  <a:pt x="3391592" y="3234259"/>
                </a:lnTo>
                <a:lnTo>
                  <a:pt x="3429378" y="3227311"/>
                </a:lnTo>
                <a:lnTo>
                  <a:pt x="3510092" y="3194220"/>
                </a:lnTo>
                <a:lnTo>
                  <a:pt x="3553562" y="3163715"/>
                </a:lnTo>
                <a:lnTo>
                  <a:pt x="3590981" y="3126296"/>
                </a:lnTo>
                <a:lnTo>
                  <a:pt x="3621486" y="3082825"/>
                </a:lnTo>
                <a:lnTo>
                  <a:pt x="3644214" y="3034164"/>
                </a:lnTo>
                <a:lnTo>
                  <a:pt x="3661523" y="2964325"/>
                </a:lnTo>
                <a:lnTo>
                  <a:pt x="3665736" y="2919994"/>
                </a:lnTo>
                <a:lnTo>
                  <a:pt x="3667900" y="2868297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1"/>
                </a:lnTo>
                <a:lnTo>
                  <a:pt x="3665736" y="321554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1" y="115251"/>
                </a:lnTo>
                <a:lnTo>
                  <a:pt x="3553562" y="77832"/>
                </a:lnTo>
                <a:lnTo>
                  <a:pt x="3510092" y="47328"/>
                </a:lnTo>
                <a:lnTo>
                  <a:pt x="3461435" y="24601"/>
                </a:lnTo>
                <a:lnTo>
                  <a:pt x="3391592" y="7289"/>
                </a:lnTo>
                <a:lnTo>
                  <a:pt x="3347259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719491" y="3202365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344514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2" y="103848"/>
                </a:lnTo>
                <a:lnTo>
                  <a:pt x="72395" y="140058"/>
                </a:lnTo>
                <a:lnTo>
                  <a:pt x="46493" y="180612"/>
                </a:lnTo>
                <a:lnTo>
                  <a:pt x="26556" y="224966"/>
                </a:lnTo>
                <a:lnTo>
                  <a:pt x="7781" y="300727"/>
                </a:lnTo>
                <a:lnTo>
                  <a:pt x="3211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1" y="2892729"/>
                </a:lnTo>
                <a:lnTo>
                  <a:pt x="7781" y="2940819"/>
                </a:lnTo>
                <a:lnTo>
                  <a:pt x="15316" y="2981807"/>
                </a:lnTo>
                <a:lnTo>
                  <a:pt x="46493" y="3060935"/>
                </a:lnTo>
                <a:lnTo>
                  <a:pt x="72395" y="3101488"/>
                </a:lnTo>
                <a:lnTo>
                  <a:pt x="103722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5" y="3241423"/>
                </a:lnTo>
                <a:lnTo>
                  <a:pt x="3263903" y="3240558"/>
                </a:lnTo>
                <a:lnTo>
                  <a:pt x="3319983" y="3238211"/>
                </a:lnTo>
                <a:lnTo>
                  <a:pt x="3368073" y="3233640"/>
                </a:lnTo>
                <a:lnTo>
                  <a:pt x="3409060" y="3226103"/>
                </a:lnTo>
                <a:lnTo>
                  <a:pt x="3488190" y="3194926"/>
                </a:lnTo>
                <a:lnTo>
                  <a:pt x="3528744" y="3169025"/>
                </a:lnTo>
                <a:lnTo>
                  <a:pt x="3564955" y="3137699"/>
                </a:lnTo>
                <a:lnTo>
                  <a:pt x="3596282" y="3101488"/>
                </a:lnTo>
                <a:lnTo>
                  <a:pt x="3622184" y="3060935"/>
                </a:lnTo>
                <a:lnTo>
                  <a:pt x="3642121" y="3016580"/>
                </a:lnTo>
                <a:lnTo>
                  <a:pt x="3660896" y="2940819"/>
                </a:lnTo>
                <a:lnTo>
                  <a:pt x="3665466" y="2892729"/>
                </a:lnTo>
                <a:lnTo>
                  <a:pt x="3667813" y="2836648"/>
                </a:lnTo>
                <a:lnTo>
                  <a:pt x="3668677" y="2771690"/>
                </a:lnTo>
                <a:lnTo>
                  <a:pt x="3668677" y="469856"/>
                </a:lnTo>
                <a:lnTo>
                  <a:pt x="3667813" y="404898"/>
                </a:lnTo>
                <a:lnTo>
                  <a:pt x="3665466" y="348818"/>
                </a:lnTo>
                <a:lnTo>
                  <a:pt x="3660896" y="300727"/>
                </a:lnTo>
                <a:lnTo>
                  <a:pt x="3653361" y="259740"/>
                </a:lnTo>
                <a:lnTo>
                  <a:pt x="3622184" y="180612"/>
                </a:lnTo>
                <a:lnTo>
                  <a:pt x="3596282" y="140058"/>
                </a:lnTo>
                <a:lnTo>
                  <a:pt x="3564955" y="103848"/>
                </a:lnTo>
                <a:lnTo>
                  <a:pt x="3528744" y="72521"/>
                </a:lnTo>
                <a:lnTo>
                  <a:pt x="3488190" y="46620"/>
                </a:lnTo>
                <a:lnTo>
                  <a:pt x="3443834" y="26687"/>
                </a:lnTo>
                <a:lnTo>
                  <a:pt x="3368073" y="7907"/>
                </a:lnTo>
                <a:lnTo>
                  <a:pt x="3319983" y="3335"/>
                </a:lnTo>
                <a:lnTo>
                  <a:pt x="3263903" y="988"/>
                </a:lnTo>
                <a:lnTo>
                  <a:pt x="3198945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474556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8827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0"/>
                </a:lnTo>
                <a:lnTo>
                  <a:pt x="139933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9" y="180612"/>
                </a:lnTo>
                <a:lnTo>
                  <a:pt x="26566" y="224966"/>
                </a:lnTo>
                <a:lnTo>
                  <a:pt x="7784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4" y="2940819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3" y="3169025"/>
                </a:lnTo>
                <a:lnTo>
                  <a:pt x="180487" y="3194926"/>
                </a:lnTo>
                <a:lnTo>
                  <a:pt x="224843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4" y="3240558"/>
                </a:lnTo>
                <a:lnTo>
                  <a:pt x="469732" y="3241423"/>
                </a:lnTo>
                <a:lnTo>
                  <a:pt x="544456" y="3241547"/>
                </a:lnTo>
                <a:lnTo>
                  <a:pt x="3124221" y="3241547"/>
                </a:lnTo>
                <a:lnTo>
                  <a:pt x="3198946" y="3241423"/>
                </a:lnTo>
                <a:lnTo>
                  <a:pt x="3263906" y="3240558"/>
                </a:lnTo>
                <a:lnTo>
                  <a:pt x="3319988" y="3238211"/>
                </a:lnTo>
                <a:lnTo>
                  <a:pt x="3368081" y="3233640"/>
                </a:lnTo>
                <a:lnTo>
                  <a:pt x="3409070" y="3226103"/>
                </a:lnTo>
                <a:lnTo>
                  <a:pt x="3488197" y="3194926"/>
                </a:lnTo>
                <a:lnTo>
                  <a:pt x="3528749" y="3169025"/>
                </a:lnTo>
                <a:lnTo>
                  <a:pt x="3564960" y="3137699"/>
                </a:lnTo>
                <a:lnTo>
                  <a:pt x="3596286" y="3101488"/>
                </a:lnTo>
                <a:lnTo>
                  <a:pt x="3622188" y="3060935"/>
                </a:lnTo>
                <a:lnTo>
                  <a:pt x="3642121" y="3016580"/>
                </a:lnTo>
                <a:lnTo>
                  <a:pt x="3660903" y="2940819"/>
                </a:lnTo>
                <a:lnTo>
                  <a:pt x="3665475" y="2892729"/>
                </a:lnTo>
                <a:lnTo>
                  <a:pt x="3667823" y="2836648"/>
                </a:lnTo>
                <a:lnTo>
                  <a:pt x="3668688" y="2771690"/>
                </a:lnTo>
                <a:lnTo>
                  <a:pt x="3668688" y="469856"/>
                </a:lnTo>
                <a:lnTo>
                  <a:pt x="3667823" y="404898"/>
                </a:lnTo>
                <a:lnTo>
                  <a:pt x="3665475" y="348818"/>
                </a:lnTo>
                <a:lnTo>
                  <a:pt x="3660903" y="300727"/>
                </a:lnTo>
                <a:lnTo>
                  <a:pt x="3653366" y="259740"/>
                </a:lnTo>
                <a:lnTo>
                  <a:pt x="3622188" y="180612"/>
                </a:lnTo>
                <a:lnTo>
                  <a:pt x="3596286" y="140058"/>
                </a:lnTo>
                <a:lnTo>
                  <a:pt x="3564960" y="103848"/>
                </a:lnTo>
                <a:lnTo>
                  <a:pt x="3528749" y="72521"/>
                </a:lnTo>
                <a:lnTo>
                  <a:pt x="3488197" y="46620"/>
                </a:lnTo>
                <a:lnTo>
                  <a:pt x="3443844" y="26687"/>
                </a:lnTo>
                <a:lnTo>
                  <a:pt x="3368081" y="7907"/>
                </a:lnTo>
                <a:lnTo>
                  <a:pt x="3319988" y="3335"/>
                </a:lnTo>
                <a:lnTo>
                  <a:pt x="3263906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999613" y="7323397"/>
            <a:ext cx="284607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20" dirty="0">
                <a:latin typeface="Microsoft Sans Serif"/>
                <a:cs typeface="Microsoft Sans Serif"/>
              </a:rPr>
              <a:t>Filtering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16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only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0" dirty="0">
                <a:latin typeface="Microsoft Sans Serif"/>
                <a:cs typeface="Microsoft Sans Serif"/>
              </a:rPr>
              <a:t>include </a:t>
            </a:r>
            <a:r>
              <a:rPr sz="2600" spc="80" dirty="0">
                <a:latin typeface="Microsoft Sans Serif"/>
                <a:cs typeface="Microsoft Sans Serif"/>
              </a:rPr>
              <a:t>Falcon </a:t>
            </a:r>
            <a:r>
              <a:rPr sz="2600" spc="245" dirty="0">
                <a:latin typeface="Microsoft Sans Serif"/>
                <a:cs typeface="Microsoft Sans Serif"/>
              </a:rPr>
              <a:t>9 </a:t>
            </a:r>
            <a:r>
              <a:rPr sz="2600" spc="250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launches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32032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170662" y="7101056"/>
            <a:ext cx="2991485" cy="22244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05" dirty="0">
                <a:latin typeface="Microsoft Sans Serif"/>
                <a:cs typeface="Microsoft Sans Serif"/>
              </a:rPr>
              <a:t>Replacing </a:t>
            </a:r>
            <a:r>
              <a:rPr sz="2600" spc="125" dirty="0">
                <a:latin typeface="Microsoft Sans Serif"/>
                <a:cs typeface="Microsoft Sans Serif"/>
              </a:rPr>
              <a:t>missing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values </a:t>
            </a:r>
            <a:r>
              <a:rPr sz="2600" spc="195" dirty="0">
                <a:latin typeface="Microsoft Sans Serif"/>
                <a:cs typeface="Microsoft Sans Serif"/>
              </a:rPr>
              <a:t>of </a:t>
            </a:r>
            <a:r>
              <a:rPr sz="2600" spc="70" dirty="0">
                <a:latin typeface="Microsoft Sans Serif"/>
                <a:cs typeface="Microsoft Sans Serif"/>
              </a:rPr>
              <a:t>Payload </a:t>
            </a:r>
            <a:r>
              <a:rPr sz="2600" spc="75" dirty="0">
                <a:latin typeface="Microsoft Sans Serif"/>
                <a:cs typeface="Microsoft Sans Serif"/>
              </a:rPr>
              <a:t> </a:t>
            </a:r>
            <a:r>
              <a:rPr sz="2600" spc="45" dirty="0">
                <a:latin typeface="Microsoft Sans Serif"/>
                <a:cs typeface="Microsoft Sans Serif"/>
              </a:rPr>
              <a:t>Mass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200" dirty="0">
                <a:latin typeface="Microsoft Sans Serif"/>
                <a:cs typeface="Microsoft Sans Serif"/>
              </a:rPr>
              <a:t>with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calculated</a:t>
            </a:r>
            <a:r>
              <a:rPr sz="2600" spc="-135" dirty="0">
                <a:latin typeface="Microsoft Sans Serif"/>
                <a:cs typeface="Microsoft Sans Serif"/>
              </a:rPr>
              <a:t> </a:t>
            </a:r>
            <a:r>
              <a:rPr sz="2600" spc="85" dirty="0">
                <a:latin typeface="Microsoft Sans Serif"/>
                <a:cs typeface="Microsoft Sans Serif"/>
              </a:rPr>
              <a:t>.mean()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for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30" dirty="0">
                <a:latin typeface="Microsoft Sans Serif"/>
                <a:cs typeface="Microsoft Sans Serif"/>
              </a:rPr>
              <a:t>this</a:t>
            </a:r>
            <a:r>
              <a:rPr sz="2600" spc="-7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column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75793" y="6600182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0"/>
                </a:lnTo>
                <a:lnTo>
                  <a:pt x="139935" y="72521"/>
                </a:lnTo>
                <a:lnTo>
                  <a:pt x="103724" y="103848"/>
                </a:lnTo>
                <a:lnTo>
                  <a:pt x="72398" y="140058"/>
                </a:lnTo>
                <a:lnTo>
                  <a:pt x="46497" y="180612"/>
                </a:lnTo>
                <a:lnTo>
                  <a:pt x="26563" y="224966"/>
                </a:lnTo>
                <a:lnTo>
                  <a:pt x="7783" y="300727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6"/>
                </a:lnTo>
                <a:lnTo>
                  <a:pt x="0" y="2771690"/>
                </a:lnTo>
                <a:lnTo>
                  <a:pt x="864" y="2836648"/>
                </a:lnTo>
                <a:lnTo>
                  <a:pt x="3212" y="2892729"/>
                </a:lnTo>
                <a:lnTo>
                  <a:pt x="7783" y="2940819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5"/>
                </a:lnTo>
                <a:lnTo>
                  <a:pt x="180489" y="3194926"/>
                </a:lnTo>
                <a:lnTo>
                  <a:pt x="224844" y="3214860"/>
                </a:lnTo>
                <a:lnTo>
                  <a:pt x="300604" y="3233640"/>
                </a:lnTo>
                <a:lnTo>
                  <a:pt x="348694" y="3238211"/>
                </a:lnTo>
                <a:lnTo>
                  <a:pt x="404775" y="3240558"/>
                </a:lnTo>
                <a:lnTo>
                  <a:pt x="469733" y="3241423"/>
                </a:lnTo>
                <a:lnTo>
                  <a:pt x="544458" y="3241547"/>
                </a:lnTo>
                <a:lnTo>
                  <a:pt x="3124225" y="3241547"/>
                </a:lnTo>
                <a:lnTo>
                  <a:pt x="3198950" y="3241423"/>
                </a:lnTo>
                <a:lnTo>
                  <a:pt x="3263908" y="3240558"/>
                </a:lnTo>
                <a:lnTo>
                  <a:pt x="3319989" y="3238211"/>
                </a:lnTo>
                <a:lnTo>
                  <a:pt x="3368079" y="3233640"/>
                </a:lnTo>
                <a:lnTo>
                  <a:pt x="3409066" y="3226103"/>
                </a:lnTo>
                <a:lnTo>
                  <a:pt x="3488194" y="3194926"/>
                </a:lnTo>
                <a:lnTo>
                  <a:pt x="3528747" y="3169025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19"/>
                </a:lnTo>
                <a:lnTo>
                  <a:pt x="3665471" y="2892729"/>
                </a:lnTo>
                <a:lnTo>
                  <a:pt x="3667819" y="2836648"/>
                </a:lnTo>
                <a:lnTo>
                  <a:pt x="3668684" y="2771690"/>
                </a:lnTo>
                <a:lnTo>
                  <a:pt x="3668684" y="469856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7"/>
                </a:lnTo>
                <a:lnTo>
                  <a:pt x="3653363" y="259740"/>
                </a:lnTo>
                <a:lnTo>
                  <a:pt x="3622186" y="180612"/>
                </a:lnTo>
                <a:lnTo>
                  <a:pt x="3596285" y="140058"/>
                </a:lnTo>
                <a:lnTo>
                  <a:pt x="3564958" y="103848"/>
                </a:lnTo>
                <a:lnTo>
                  <a:pt x="3528747" y="72521"/>
                </a:lnTo>
                <a:lnTo>
                  <a:pt x="3488194" y="46620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11645" y="10310983"/>
            <a:ext cx="568134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spc="-1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Collection</a:t>
            </a:r>
            <a:r>
              <a:rPr sz="2950" u="heavy" spc="-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7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API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596149" y="3454547"/>
            <a:ext cx="887730" cy="846455"/>
            <a:chOff x="9596149" y="3454547"/>
            <a:chExt cx="887730" cy="846455"/>
          </a:xfrm>
        </p:grpSpPr>
        <p:sp>
          <p:nvSpPr>
            <p:cNvPr id="21" name="object 21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62232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4" name="object 24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4352390" y="3454547"/>
            <a:ext cx="887730" cy="846455"/>
            <a:chOff x="14352390" y="3454547"/>
            <a:chExt cx="887730" cy="846455"/>
          </a:xfrm>
        </p:grpSpPr>
        <p:sp>
          <p:nvSpPr>
            <p:cNvPr id="27" name="object 27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7" y="0"/>
                  </a:moveTo>
                  <a:lnTo>
                    <a:pt x="469137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7" y="523848"/>
                  </a:lnTo>
                  <a:lnTo>
                    <a:pt x="469137" y="793710"/>
                  </a:lnTo>
                  <a:lnTo>
                    <a:pt x="834906" y="396854"/>
                  </a:lnTo>
                  <a:lnTo>
                    <a:pt x="46913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437856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30" name="object 30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3" name="object 33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4361807" y="7797922"/>
            <a:ext cx="887730" cy="846455"/>
            <a:chOff x="14361807" y="7797922"/>
            <a:chExt cx="887730" cy="846455"/>
          </a:xfrm>
        </p:grpSpPr>
        <p:sp>
          <p:nvSpPr>
            <p:cNvPr id="36" name="object 36"/>
            <p:cNvSpPr/>
            <p:nvPr/>
          </p:nvSpPr>
          <p:spPr>
            <a:xfrm>
              <a:off x="14387990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06" y="523850"/>
                  </a:lnTo>
                  <a:lnTo>
                    <a:pt x="834906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387984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6755825" y="5608614"/>
            <a:ext cx="846455" cy="887730"/>
            <a:chOff x="16755825" y="5608614"/>
            <a:chExt cx="846455" cy="887730"/>
          </a:xfrm>
        </p:grpSpPr>
        <p:sp>
          <p:nvSpPr>
            <p:cNvPr id="39" name="object 39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7" y="0"/>
                  </a:moveTo>
                  <a:lnTo>
                    <a:pt x="269855" y="0"/>
                  </a:lnTo>
                  <a:lnTo>
                    <a:pt x="269855" y="469134"/>
                  </a:lnTo>
                  <a:lnTo>
                    <a:pt x="0" y="469134"/>
                  </a:lnTo>
                  <a:lnTo>
                    <a:pt x="396846" y="834912"/>
                  </a:lnTo>
                  <a:lnTo>
                    <a:pt x="793703" y="469134"/>
                  </a:lnTo>
                  <a:lnTo>
                    <a:pt x="523847" y="469134"/>
                  </a:lnTo>
                  <a:lnTo>
                    <a:pt x="523847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6782002" y="5634791"/>
              <a:ext cx="793750" cy="835025"/>
            </a:xfrm>
            <a:custGeom>
              <a:avLst/>
              <a:gdLst/>
              <a:ahLst/>
              <a:cxnLst/>
              <a:rect l="l" t="t" r="r" b="b"/>
              <a:pathLst>
                <a:path w="793750" h="835025">
                  <a:moveTo>
                    <a:pt x="523849" y="469133"/>
                  </a:moveTo>
                  <a:lnTo>
                    <a:pt x="793711" y="469133"/>
                  </a:lnTo>
                  <a:lnTo>
                    <a:pt x="396855" y="834912"/>
                  </a:lnTo>
                  <a:lnTo>
                    <a:pt x="0" y="469133"/>
                  </a:lnTo>
                  <a:lnTo>
                    <a:pt x="269861" y="469133"/>
                  </a:lnTo>
                  <a:lnTo>
                    <a:pt x="269861" y="0"/>
                  </a:lnTo>
                  <a:lnTo>
                    <a:pt x="523849" y="0"/>
                  </a:lnTo>
                  <a:lnTo>
                    <a:pt x="523849" y="469133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4998" y="1055884"/>
            <a:ext cx="12151923" cy="83821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07579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8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8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8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8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41264" y="2980022"/>
            <a:ext cx="2538095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10" dirty="0">
                <a:latin typeface="Microsoft Sans Serif"/>
                <a:cs typeface="Microsoft Sans Serif"/>
              </a:rPr>
              <a:t>Requesting </a:t>
            </a:r>
            <a:r>
              <a:rPr sz="2600" spc="114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Falcon</a:t>
            </a:r>
            <a:r>
              <a:rPr sz="2600" spc="-95" dirty="0">
                <a:latin typeface="Microsoft Sans Serif"/>
                <a:cs typeface="Microsoft Sans Serif"/>
              </a:rPr>
              <a:t> </a:t>
            </a:r>
            <a:r>
              <a:rPr sz="2600" spc="245" dirty="0">
                <a:latin typeface="Microsoft Sans Serif"/>
                <a:cs typeface="Microsoft Sans Serif"/>
              </a:rPr>
              <a:t>9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35" dirty="0">
                <a:latin typeface="Microsoft Sans Serif"/>
                <a:cs typeface="Microsoft Sans Serif"/>
              </a:rPr>
              <a:t>launch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204" dirty="0">
                <a:latin typeface="Microsoft Sans Serif"/>
                <a:cs typeface="Microsoft Sans Serif"/>
              </a:rPr>
              <a:t> </a:t>
            </a:r>
            <a:r>
              <a:rPr sz="2600" spc="114" dirty="0">
                <a:latin typeface="Microsoft Sans Serif"/>
                <a:cs typeface="Microsoft Sans Serif"/>
              </a:rPr>
              <a:t>Wikipedia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3202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66800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7" y="911"/>
                </a:lnTo>
                <a:lnTo>
                  <a:pt x="321439" y="3075"/>
                </a:lnTo>
                <a:lnTo>
                  <a:pt x="277108" y="7289"/>
                </a:lnTo>
                <a:lnTo>
                  <a:pt x="239324" y="14236"/>
                </a:lnTo>
                <a:lnTo>
                  <a:pt x="158608" y="47328"/>
                </a:lnTo>
                <a:lnTo>
                  <a:pt x="115137" y="77832"/>
                </a:lnTo>
                <a:lnTo>
                  <a:pt x="77718" y="115251"/>
                </a:lnTo>
                <a:lnTo>
                  <a:pt x="47214" y="158722"/>
                </a:lnTo>
                <a:lnTo>
                  <a:pt x="24487" y="207384"/>
                </a:lnTo>
                <a:lnTo>
                  <a:pt x="7175" y="277222"/>
                </a:lnTo>
                <a:lnTo>
                  <a:pt x="2961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1" y="2919994"/>
                </a:lnTo>
                <a:lnTo>
                  <a:pt x="7175" y="2964325"/>
                </a:lnTo>
                <a:lnTo>
                  <a:pt x="14122" y="3002109"/>
                </a:lnTo>
                <a:lnTo>
                  <a:pt x="47214" y="3082825"/>
                </a:lnTo>
                <a:lnTo>
                  <a:pt x="77718" y="3126296"/>
                </a:lnTo>
                <a:lnTo>
                  <a:pt x="115137" y="3163715"/>
                </a:lnTo>
                <a:lnTo>
                  <a:pt x="158608" y="3194220"/>
                </a:lnTo>
                <a:lnTo>
                  <a:pt x="207269" y="3216947"/>
                </a:lnTo>
                <a:lnTo>
                  <a:pt x="277108" y="3234259"/>
                </a:lnTo>
                <a:lnTo>
                  <a:pt x="321439" y="3238473"/>
                </a:lnTo>
                <a:lnTo>
                  <a:pt x="373137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0" y="3241548"/>
                </a:lnTo>
                <a:lnTo>
                  <a:pt x="3235684" y="3241434"/>
                </a:lnTo>
                <a:lnTo>
                  <a:pt x="3295566" y="3240637"/>
                </a:lnTo>
                <a:lnTo>
                  <a:pt x="3347263" y="3238473"/>
                </a:lnTo>
                <a:lnTo>
                  <a:pt x="3391594" y="3234259"/>
                </a:lnTo>
                <a:lnTo>
                  <a:pt x="3429378" y="3227311"/>
                </a:lnTo>
                <a:lnTo>
                  <a:pt x="3510094" y="3194220"/>
                </a:lnTo>
                <a:lnTo>
                  <a:pt x="3553565" y="3163715"/>
                </a:lnTo>
                <a:lnTo>
                  <a:pt x="3590984" y="3126296"/>
                </a:lnTo>
                <a:lnTo>
                  <a:pt x="3621488" y="3082825"/>
                </a:lnTo>
                <a:lnTo>
                  <a:pt x="3644215" y="3034164"/>
                </a:lnTo>
                <a:lnTo>
                  <a:pt x="3661528" y="2964325"/>
                </a:lnTo>
                <a:lnTo>
                  <a:pt x="3665742" y="2919994"/>
                </a:lnTo>
                <a:lnTo>
                  <a:pt x="3667906" y="2868297"/>
                </a:lnTo>
                <a:lnTo>
                  <a:pt x="3668703" y="2808415"/>
                </a:lnTo>
                <a:lnTo>
                  <a:pt x="3668703" y="433132"/>
                </a:lnTo>
                <a:lnTo>
                  <a:pt x="3667906" y="373251"/>
                </a:lnTo>
                <a:lnTo>
                  <a:pt x="3665742" y="321554"/>
                </a:lnTo>
                <a:lnTo>
                  <a:pt x="3661528" y="277222"/>
                </a:lnTo>
                <a:lnTo>
                  <a:pt x="3654580" y="239438"/>
                </a:lnTo>
                <a:lnTo>
                  <a:pt x="3621488" y="158722"/>
                </a:lnTo>
                <a:lnTo>
                  <a:pt x="3590984" y="115251"/>
                </a:lnTo>
                <a:lnTo>
                  <a:pt x="3553565" y="77832"/>
                </a:lnTo>
                <a:lnTo>
                  <a:pt x="3510094" y="47328"/>
                </a:lnTo>
                <a:lnTo>
                  <a:pt x="3461433" y="24601"/>
                </a:lnTo>
                <a:lnTo>
                  <a:pt x="3391594" y="7289"/>
                </a:lnTo>
                <a:lnTo>
                  <a:pt x="3347263" y="3075"/>
                </a:lnTo>
                <a:lnTo>
                  <a:pt x="3295566" y="911"/>
                </a:lnTo>
                <a:lnTo>
                  <a:pt x="3235684" y="113"/>
                </a:lnTo>
                <a:lnTo>
                  <a:pt x="3166800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73139" y="2980022"/>
            <a:ext cx="3387090" cy="1784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 </a:t>
            </a:r>
            <a:r>
              <a:rPr sz="2600" spc="15" dirty="0">
                <a:latin typeface="Microsoft Sans Serif"/>
                <a:cs typeface="Microsoft Sans Serif"/>
              </a:rPr>
              <a:t>a 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BeautifulSoup</a:t>
            </a:r>
            <a:r>
              <a:rPr sz="2600" spc="-120" dirty="0">
                <a:latin typeface="Microsoft Sans Serif"/>
                <a:cs typeface="Microsoft Sans Serif"/>
              </a:rPr>
              <a:t> </a:t>
            </a:r>
            <a:r>
              <a:rPr sz="2600" spc="175" dirty="0">
                <a:latin typeface="Microsoft Sans Serif"/>
                <a:cs typeface="Microsoft Sans Serif"/>
              </a:rPr>
              <a:t>object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 </a:t>
            </a:r>
            <a:r>
              <a:rPr sz="2600" spc="160" dirty="0">
                <a:latin typeface="Microsoft Sans Serif"/>
                <a:cs typeface="Microsoft Sans Serif"/>
              </a:rPr>
              <a:t>the </a:t>
            </a:r>
            <a:r>
              <a:rPr sz="2600" spc="60" dirty="0">
                <a:latin typeface="Microsoft Sans Serif"/>
                <a:cs typeface="Microsoft Sans Serif"/>
              </a:rPr>
              <a:t>HTML </a:t>
            </a:r>
            <a:r>
              <a:rPr sz="2600" spc="65" dirty="0">
                <a:latin typeface="Microsoft Sans Serif"/>
                <a:cs typeface="Microsoft Sans Serif"/>
              </a:rPr>
              <a:t> </a:t>
            </a:r>
            <a:r>
              <a:rPr sz="2600" spc="110" dirty="0">
                <a:latin typeface="Microsoft Sans Serif"/>
                <a:cs typeface="Microsoft Sans Serif"/>
              </a:rPr>
              <a:t>response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88263" y="2256805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805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9" y="3075"/>
                </a:lnTo>
                <a:lnTo>
                  <a:pt x="277107" y="7289"/>
                </a:lnTo>
                <a:lnTo>
                  <a:pt x="239324" y="14236"/>
                </a:lnTo>
                <a:lnTo>
                  <a:pt x="158609" y="47328"/>
                </a:lnTo>
                <a:lnTo>
                  <a:pt x="115136" y="77832"/>
                </a:lnTo>
                <a:lnTo>
                  <a:pt x="77716" y="115251"/>
                </a:lnTo>
                <a:lnTo>
                  <a:pt x="47210" y="158722"/>
                </a:lnTo>
                <a:lnTo>
                  <a:pt x="24482" y="207384"/>
                </a:lnTo>
                <a:lnTo>
                  <a:pt x="7173" y="277222"/>
                </a:lnTo>
                <a:lnTo>
                  <a:pt x="2960" y="321554"/>
                </a:lnTo>
                <a:lnTo>
                  <a:pt x="797" y="373251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7"/>
                </a:lnTo>
                <a:lnTo>
                  <a:pt x="2960" y="2919994"/>
                </a:lnTo>
                <a:lnTo>
                  <a:pt x="7173" y="2964325"/>
                </a:lnTo>
                <a:lnTo>
                  <a:pt x="14119" y="3002109"/>
                </a:lnTo>
                <a:lnTo>
                  <a:pt x="47210" y="3082825"/>
                </a:lnTo>
                <a:lnTo>
                  <a:pt x="77716" y="3126296"/>
                </a:lnTo>
                <a:lnTo>
                  <a:pt x="115136" y="3163715"/>
                </a:lnTo>
                <a:lnTo>
                  <a:pt x="158609" y="3194220"/>
                </a:lnTo>
                <a:lnTo>
                  <a:pt x="207272" y="3216947"/>
                </a:lnTo>
                <a:lnTo>
                  <a:pt x="277107" y="3234259"/>
                </a:lnTo>
                <a:lnTo>
                  <a:pt x="321439" y="3238473"/>
                </a:lnTo>
                <a:lnTo>
                  <a:pt x="373136" y="3240637"/>
                </a:lnTo>
                <a:lnTo>
                  <a:pt x="433018" y="3241434"/>
                </a:lnTo>
                <a:lnTo>
                  <a:pt x="501902" y="3241548"/>
                </a:lnTo>
                <a:lnTo>
                  <a:pt x="3166805" y="3241548"/>
                </a:lnTo>
                <a:lnTo>
                  <a:pt x="3235688" y="3241434"/>
                </a:lnTo>
                <a:lnTo>
                  <a:pt x="3295568" y="3240637"/>
                </a:lnTo>
                <a:lnTo>
                  <a:pt x="3347264" y="3238473"/>
                </a:lnTo>
                <a:lnTo>
                  <a:pt x="3391595" y="3234259"/>
                </a:lnTo>
                <a:lnTo>
                  <a:pt x="3429379" y="3227311"/>
                </a:lnTo>
                <a:lnTo>
                  <a:pt x="3510096" y="3194220"/>
                </a:lnTo>
                <a:lnTo>
                  <a:pt x="3553567" y="3163715"/>
                </a:lnTo>
                <a:lnTo>
                  <a:pt x="3590984" y="3126296"/>
                </a:lnTo>
                <a:lnTo>
                  <a:pt x="3621487" y="3082825"/>
                </a:lnTo>
                <a:lnTo>
                  <a:pt x="3644214" y="3034164"/>
                </a:lnTo>
                <a:lnTo>
                  <a:pt x="3661530" y="2964325"/>
                </a:lnTo>
                <a:lnTo>
                  <a:pt x="3665745" y="2919994"/>
                </a:lnTo>
                <a:lnTo>
                  <a:pt x="3667910" y="2868297"/>
                </a:lnTo>
                <a:lnTo>
                  <a:pt x="3668707" y="2808415"/>
                </a:lnTo>
                <a:lnTo>
                  <a:pt x="3668707" y="433132"/>
                </a:lnTo>
                <a:lnTo>
                  <a:pt x="3667910" y="373251"/>
                </a:lnTo>
                <a:lnTo>
                  <a:pt x="3665745" y="321554"/>
                </a:lnTo>
                <a:lnTo>
                  <a:pt x="3661530" y="277222"/>
                </a:lnTo>
                <a:lnTo>
                  <a:pt x="3654581" y="239438"/>
                </a:lnTo>
                <a:lnTo>
                  <a:pt x="3621487" y="158722"/>
                </a:lnTo>
                <a:lnTo>
                  <a:pt x="3590984" y="115251"/>
                </a:lnTo>
                <a:lnTo>
                  <a:pt x="3553567" y="77832"/>
                </a:lnTo>
                <a:lnTo>
                  <a:pt x="3510096" y="47328"/>
                </a:lnTo>
                <a:lnTo>
                  <a:pt x="3461435" y="24601"/>
                </a:lnTo>
                <a:lnTo>
                  <a:pt x="3391595" y="7289"/>
                </a:lnTo>
                <a:lnTo>
                  <a:pt x="3347264" y="3075"/>
                </a:lnTo>
                <a:lnTo>
                  <a:pt x="3295568" y="911"/>
                </a:lnTo>
                <a:lnTo>
                  <a:pt x="3235688" y="113"/>
                </a:lnTo>
                <a:lnTo>
                  <a:pt x="316680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778971" y="2980022"/>
            <a:ext cx="3287395" cy="178498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</a:pPr>
            <a:r>
              <a:rPr sz="2600" spc="135" dirty="0">
                <a:latin typeface="Microsoft Sans Serif"/>
                <a:cs typeface="Microsoft Sans Serif"/>
              </a:rPr>
              <a:t>Extracting</a:t>
            </a:r>
            <a:endParaRPr sz="2600">
              <a:latin typeface="Microsoft Sans Serif"/>
              <a:cs typeface="Microsoft Sans Serif"/>
            </a:endParaRPr>
          </a:p>
          <a:p>
            <a:pPr marL="12700" marR="5080" algn="ctr">
              <a:lnSpc>
                <a:spcPct val="111000"/>
              </a:lnSpc>
            </a:pPr>
            <a:r>
              <a:rPr sz="2600" spc="85" dirty="0">
                <a:latin typeface="Microsoft Sans Serif"/>
                <a:cs typeface="Microsoft Sans Serif"/>
              </a:rPr>
              <a:t>all </a:t>
            </a:r>
            <a:r>
              <a:rPr sz="2600" spc="175" dirty="0">
                <a:latin typeface="Microsoft Sans Serif"/>
                <a:cs typeface="Microsoft Sans Serif"/>
              </a:rPr>
              <a:t>column </a:t>
            </a:r>
            <a:r>
              <a:rPr sz="2600" spc="105" dirty="0">
                <a:latin typeface="Microsoft Sans Serif"/>
                <a:cs typeface="Microsoft Sans Serif"/>
              </a:rPr>
              <a:t>names </a:t>
            </a:r>
            <a:r>
              <a:rPr sz="2600" spc="110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8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table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header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44505" y="4436186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66794" y="0"/>
                </a:moveTo>
                <a:lnTo>
                  <a:pt x="501902" y="0"/>
                </a:lnTo>
                <a:lnTo>
                  <a:pt x="433018" y="113"/>
                </a:lnTo>
                <a:lnTo>
                  <a:pt x="373136" y="911"/>
                </a:lnTo>
                <a:lnTo>
                  <a:pt x="321437" y="3075"/>
                </a:lnTo>
                <a:lnTo>
                  <a:pt x="277104" y="7288"/>
                </a:lnTo>
                <a:lnTo>
                  <a:pt x="239318" y="14236"/>
                </a:lnTo>
                <a:lnTo>
                  <a:pt x="158604" y="47327"/>
                </a:lnTo>
                <a:lnTo>
                  <a:pt x="115134" y="77831"/>
                </a:lnTo>
                <a:lnTo>
                  <a:pt x="77715" y="115250"/>
                </a:lnTo>
                <a:lnTo>
                  <a:pt x="47210" y="158722"/>
                </a:lnTo>
                <a:lnTo>
                  <a:pt x="24482" y="207383"/>
                </a:lnTo>
                <a:lnTo>
                  <a:pt x="7173" y="277222"/>
                </a:lnTo>
                <a:lnTo>
                  <a:pt x="2960" y="321553"/>
                </a:lnTo>
                <a:lnTo>
                  <a:pt x="797" y="373250"/>
                </a:lnTo>
                <a:lnTo>
                  <a:pt x="0" y="433132"/>
                </a:lnTo>
                <a:lnTo>
                  <a:pt x="0" y="2808415"/>
                </a:lnTo>
                <a:lnTo>
                  <a:pt x="797" y="2868296"/>
                </a:lnTo>
                <a:lnTo>
                  <a:pt x="2960" y="2919993"/>
                </a:lnTo>
                <a:lnTo>
                  <a:pt x="7173" y="2964324"/>
                </a:lnTo>
                <a:lnTo>
                  <a:pt x="14119" y="3002108"/>
                </a:lnTo>
                <a:lnTo>
                  <a:pt x="47210" y="3082824"/>
                </a:lnTo>
                <a:lnTo>
                  <a:pt x="77715" y="3126295"/>
                </a:lnTo>
                <a:lnTo>
                  <a:pt x="115134" y="3163714"/>
                </a:lnTo>
                <a:lnTo>
                  <a:pt x="158604" y="3194218"/>
                </a:lnTo>
                <a:lnTo>
                  <a:pt x="207262" y="3216946"/>
                </a:lnTo>
                <a:lnTo>
                  <a:pt x="277104" y="3234258"/>
                </a:lnTo>
                <a:lnTo>
                  <a:pt x="321437" y="3238472"/>
                </a:lnTo>
                <a:lnTo>
                  <a:pt x="373136" y="3240636"/>
                </a:lnTo>
                <a:lnTo>
                  <a:pt x="433018" y="3241433"/>
                </a:lnTo>
                <a:lnTo>
                  <a:pt x="501902" y="3241547"/>
                </a:lnTo>
                <a:lnTo>
                  <a:pt x="3166794" y="3241547"/>
                </a:lnTo>
                <a:lnTo>
                  <a:pt x="3235678" y="3241433"/>
                </a:lnTo>
                <a:lnTo>
                  <a:pt x="3295560" y="3240636"/>
                </a:lnTo>
                <a:lnTo>
                  <a:pt x="3347258" y="3238472"/>
                </a:lnTo>
                <a:lnTo>
                  <a:pt x="3391589" y="3234258"/>
                </a:lnTo>
                <a:lnTo>
                  <a:pt x="3429372" y="3227310"/>
                </a:lnTo>
                <a:lnTo>
                  <a:pt x="3510087" y="3194218"/>
                </a:lnTo>
                <a:lnTo>
                  <a:pt x="3553560" y="3163714"/>
                </a:lnTo>
                <a:lnTo>
                  <a:pt x="3590980" y="3126295"/>
                </a:lnTo>
                <a:lnTo>
                  <a:pt x="3621486" y="3082824"/>
                </a:lnTo>
                <a:lnTo>
                  <a:pt x="3644214" y="3034163"/>
                </a:lnTo>
                <a:lnTo>
                  <a:pt x="3661523" y="2964324"/>
                </a:lnTo>
                <a:lnTo>
                  <a:pt x="3665736" y="2919993"/>
                </a:lnTo>
                <a:lnTo>
                  <a:pt x="3667900" y="2868296"/>
                </a:lnTo>
                <a:lnTo>
                  <a:pt x="3668697" y="2808415"/>
                </a:lnTo>
                <a:lnTo>
                  <a:pt x="3668697" y="433132"/>
                </a:lnTo>
                <a:lnTo>
                  <a:pt x="3667900" y="373250"/>
                </a:lnTo>
                <a:lnTo>
                  <a:pt x="3665736" y="321553"/>
                </a:lnTo>
                <a:lnTo>
                  <a:pt x="3661523" y="277222"/>
                </a:lnTo>
                <a:lnTo>
                  <a:pt x="3654577" y="239438"/>
                </a:lnTo>
                <a:lnTo>
                  <a:pt x="3621486" y="158722"/>
                </a:lnTo>
                <a:lnTo>
                  <a:pt x="3590980" y="115250"/>
                </a:lnTo>
                <a:lnTo>
                  <a:pt x="3553560" y="77831"/>
                </a:lnTo>
                <a:lnTo>
                  <a:pt x="3510087" y="47327"/>
                </a:lnTo>
                <a:lnTo>
                  <a:pt x="3461424" y="24600"/>
                </a:lnTo>
                <a:lnTo>
                  <a:pt x="3391589" y="7288"/>
                </a:lnTo>
                <a:lnTo>
                  <a:pt x="3347258" y="3075"/>
                </a:lnTo>
                <a:lnTo>
                  <a:pt x="3295560" y="911"/>
                </a:lnTo>
                <a:lnTo>
                  <a:pt x="3235678" y="113"/>
                </a:lnTo>
                <a:lnTo>
                  <a:pt x="3166794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645105" y="5381745"/>
            <a:ext cx="306768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1020" marR="5080" indent="-528955">
              <a:lnSpc>
                <a:spcPct val="111000"/>
              </a:lnSpc>
              <a:spcBef>
                <a:spcPts val="90"/>
              </a:spcBef>
            </a:pPr>
            <a:r>
              <a:rPr sz="2600" spc="150" dirty="0">
                <a:latin typeface="Microsoft Sans Serif"/>
                <a:cs typeface="Microsoft Sans Serif"/>
              </a:rPr>
              <a:t>Collecting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by </a:t>
            </a:r>
            <a:r>
              <a:rPr sz="2600" spc="130" dirty="0">
                <a:latin typeface="Microsoft Sans Serif"/>
                <a:cs typeface="Microsoft Sans Serif"/>
              </a:rPr>
              <a:t>parsing </a:t>
            </a:r>
            <a:r>
              <a:rPr sz="2600" spc="135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HTML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20" dirty="0">
                <a:latin typeface="Microsoft Sans Serif"/>
                <a:cs typeface="Microsoft Sans Serif"/>
              </a:rPr>
              <a:t>tables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8827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30" h="3241675">
                <a:moveTo>
                  <a:pt x="3124221" y="0"/>
                </a:moveTo>
                <a:lnTo>
                  <a:pt x="544456" y="0"/>
                </a:lnTo>
                <a:lnTo>
                  <a:pt x="469732" y="123"/>
                </a:lnTo>
                <a:lnTo>
                  <a:pt x="404774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6" y="15443"/>
                </a:lnTo>
                <a:lnTo>
                  <a:pt x="180487" y="46621"/>
                </a:lnTo>
                <a:lnTo>
                  <a:pt x="139933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9" y="180613"/>
                </a:lnTo>
                <a:lnTo>
                  <a:pt x="26566" y="224968"/>
                </a:lnTo>
                <a:lnTo>
                  <a:pt x="7784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4" y="2940820"/>
                </a:lnTo>
                <a:lnTo>
                  <a:pt x="15322" y="2981807"/>
                </a:lnTo>
                <a:lnTo>
                  <a:pt x="46499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3" y="3169026"/>
                </a:lnTo>
                <a:lnTo>
                  <a:pt x="180487" y="3194927"/>
                </a:lnTo>
                <a:lnTo>
                  <a:pt x="224843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4" y="3240560"/>
                </a:lnTo>
                <a:lnTo>
                  <a:pt x="469732" y="3241424"/>
                </a:lnTo>
                <a:lnTo>
                  <a:pt x="544456" y="3241548"/>
                </a:lnTo>
                <a:lnTo>
                  <a:pt x="3124221" y="3241548"/>
                </a:lnTo>
                <a:lnTo>
                  <a:pt x="3198946" y="3241424"/>
                </a:lnTo>
                <a:lnTo>
                  <a:pt x="3263905" y="3240560"/>
                </a:lnTo>
                <a:lnTo>
                  <a:pt x="3319987" y="3238212"/>
                </a:lnTo>
                <a:lnTo>
                  <a:pt x="3368077" y="3233641"/>
                </a:lnTo>
                <a:lnTo>
                  <a:pt x="3409064" y="3226104"/>
                </a:lnTo>
                <a:lnTo>
                  <a:pt x="3488191" y="3194927"/>
                </a:lnTo>
                <a:lnTo>
                  <a:pt x="3528746" y="3169026"/>
                </a:lnTo>
                <a:lnTo>
                  <a:pt x="3564958" y="3137699"/>
                </a:lnTo>
                <a:lnTo>
                  <a:pt x="3596286" y="3101489"/>
                </a:lnTo>
                <a:lnTo>
                  <a:pt x="3622187" y="3060935"/>
                </a:lnTo>
                <a:lnTo>
                  <a:pt x="3642121" y="3016580"/>
                </a:lnTo>
                <a:lnTo>
                  <a:pt x="3660903" y="2940820"/>
                </a:lnTo>
                <a:lnTo>
                  <a:pt x="3665475" y="2892730"/>
                </a:lnTo>
                <a:lnTo>
                  <a:pt x="3667823" y="2836649"/>
                </a:lnTo>
                <a:lnTo>
                  <a:pt x="3668688" y="2771690"/>
                </a:lnTo>
                <a:lnTo>
                  <a:pt x="3668688" y="469857"/>
                </a:lnTo>
                <a:lnTo>
                  <a:pt x="3667823" y="404899"/>
                </a:lnTo>
                <a:lnTo>
                  <a:pt x="3665475" y="348818"/>
                </a:lnTo>
                <a:lnTo>
                  <a:pt x="3660903" y="300728"/>
                </a:lnTo>
                <a:lnTo>
                  <a:pt x="3653366" y="259740"/>
                </a:lnTo>
                <a:lnTo>
                  <a:pt x="3622187" y="180613"/>
                </a:lnTo>
                <a:lnTo>
                  <a:pt x="3596286" y="140059"/>
                </a:lnTo>
                <a:lnTo>
                  <a:pt x="3564958" y="103848"/>
                </a:lnTo>
                <a:lnTo>
                  <a:pt x="3528746" y="72522"/>
                </a:lnTo>
                <a:lnTo>
                  <a:pt x="3488191" y="46621"/>
                </a:lnTo>
                <a:lnTo>
                  <a:pt x="3443834" y="26687"/>
                </a:lnTo>
                <a:lnTo>
                  <a:pt x="3368077" y="7907"/>
                </a:lnTo>
                <a:lnTo>
                  <a:pt x="3319987" y="3335"/>
                </a:lnTo>
                <a:lnTo>
                  <a:pt x="3263905" y="988"/>
                </a:lnTo>
                <a:lnTo>
                  <a:pt x="3198946" y="123"/>
                </a:lnTo>
                <a:lnTo>
                  <a:pt x="3124221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3258" y="7545740"/>
            <a:ext cx="2919095" cy="13449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610" marR="5080" indent="-42545" algn="just">
              <a:lnSpc>
                <a:spcPct val="111000"/>
              </a:lnSpc>
              <a:spcBef>
                <a:spcPts val="90"/>
              </a:spcBef>
            </a:pPr>
            <a:r>
              <a:rPr sz="2600" spc="160" dirty="0">
                <a:latin typeface="Microsoft Sans Serif"/>
                <a:cs typeface="Microsoft Sans Serif"/>
              </a:rPr>
              <a:t>Constructing</a:t>
            </a:r>
            <a:r>
              <a:rPr sz="2600" spc="-11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we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80" dirty="0">
                <a:latin typeface="Microsoft Sans Serif"/>
                <a:cs typeface="Microsoft Sans Serif"/>
              </a:rPr>
              <a:t>have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55" dirty="0">
                <a:latin typeface="Microsoft Sans Serif"/>
                <a:cs typeface="Microsoft Sans Serif"/>
              </a:rPr>
              <a:t>obtained </a:t>
            </a:r>
            <a:r>
              <a:rPr sz="2600" spc="-680" dirty="0">
                <a:latin typeface="Microsoft Sans Serif"/>
                <a:cs typeface="Microsoft Sans Serif"/>
              </a:rPr>
              <a:t> </a:t>
            </a:r>
            <a:r>
              <a:rPr sz="2600" spc="170" dirty="0">
                <a:latin typeface="Microsoft Sans Serif"/>
                <a:cs typeface="Microsoft Sans Serif"/>
              </a:rPr>
              <a:t>into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2032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62082" y="7755731"/>
            <a:ext cx="3408679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69545" marR="5080" indent="-157480">
              <a:lnSpc>
                <a:spcPct val="111000"/>
              </a:lnSpc>
              <a:spcBef>
                <a:spcPts val="90"/>
              </a:spcBef>
            </a:pPr>
            <a:r>
              <a:rPr sz="2600" spc="135" dirty="0">
                <a:latin typeface="Microsoft Sans Serif"/>
                <a:cs typeface="Microsoft Sans Serif"/>
              </a:rPr>
              <a:t>Creating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5" dirty="0">
                <a:latin typeface="Microsoft Sans Serif"/>
                <a:cs typeface="Microsoft Sans Serif"/>
              </a:rPr>
              <a:t>a</a:t>
            </a:r>
            <a:r>
              <a:rPr sz="2600" spc="-105" dirty="0">
                <a:latin typeface="Microsoft Sans Serif"/>
                <a:cs typeface="Microsoft Sans Serif"/>
              </a:rPr>
              <a:t> </a:t>
            </a:r>
            <a:r>
              <a:rPr sz="2600" spc="140" dirty="0">
                <a:latin typeface="Microsoft Sans Serif"/>
                <a:cs typeface="Microsoft Sans Serif"/>
              </a:rPr>
              <a:t>dataframe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0" dirty="0">
                <a:latin typeface="Microsoft Sans Serif"/>
                <a:cs typeface="Microsoft Sans Serif"/>
              </a:rPr>
              <a:t>from</a:t>
            </a:r>
            <a:r>
              <a:rPr sz="2600" spc="-8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dictionary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5793" y="6600181"/>
            <a:ext cx="3669029" cy="3241675"/>
          </a:xfrm>
          <a:custGeom>
            <a:avLst/>
            <a:gdLst/>
            <a:ahLst/>
            <a:cxnLst/>
            <a:rect l="l" t="t" r="r" b="b"/>
            <a:pathLst>
              <a:path w="3669029" h="3241675">
                <a:moveTo>
                  <a:pt x="3124225" y="0"/>
                </a:moveTo>
                <a:lnTo>
                  <a:pt x="544458" y="0"/>
                </a:lnTo>
                <a:lnTo>
                  <a:pt x="469733" y="123"/>
                </a:lnTo>
                <a:lnTo>
                  <a:pt x="404775" y="988"/>
                </a:lnTo>
                <a:lnTo>
                  <a:pt x="348694" y="3335"/>
                </a:lnTo>
                <a:lnTo>
                  <a:pt x="300604" y="7907"/>
                </a:lnTo>
                <a:lnTo>
                  <a:pt x="259617" y="15443"/>
                </a:lnTo>
                <a:lnTo>
                  <a:pt x="180489" y="46621"/>
                </a:lnTo>
                <a:lnTo>
                  <a:pt x="139935" y="72522"/>
                </a:lnTo>
                <a:lnTo>
                  <a:pt x="103724" y="103848"/>
                </a:lnTo>
                <a:lnTo>
                  <a:pt x="72398" y="140059"/>
                </a:lnTo>
                <a:lnTo>
                  <a:pt x="46497" y="180613"/>
                </a:lnTo>
                <a:lnTo>
                  <a:pt x="26563" y="224968"/>
                </a:lnTo>
                <a:lnTo>
                  <a:pt x="7783" y="300728"/>
                </a:lnTo>
                <a:lnTo>
                  <a:pt x="3212" y="348818"/>
                </a:lnTo>
                <a:lnTo>
                  <a:pt x="864" y="404899"/>
                </a:lnTo>
                <a:lnTo>
                  <a:pt x="0" y="469857"/>
                </a:lnTo>
                <a:lnTo>
                  <a:pt x="0" y="2771690"/>
                </a:lnTo>
                <a:lnTo>
                  <a:pt x="864" y="2836649"/>
                </a:lnTo>
                <a:lnTo>
                  <a:pt x="3212" y="2892730"/>
                </a:lnTo>
                <a:lnTo>
                  <a:pt x="7783" y="2940820"/>
                </a:lnTo>
                <a:lnTo>
                  <a:pt x="15320" y="2981807"/>
                </a:lnTo>
                <a:lnTo>
                  <a:pt x="46497" y="3060935"/>
                </a:lnTo>
                <a:lnTo>
                  <a:pt x="72398" y="3101489"/>
                </a:lnTo>
                <a:lnTo>
                  <a:pt x="103724" y="3137699"/>
                </a:lnTo>
                <a:lnTo>
                  <a:pt x="139935" y="3169026"/>
                </a:lnTo>
                <a:lnTo>
                  <a:pt x="180489" y="3194927"/>
                </a:lnTo>
                <a:lnTo>
                  <a:pt x="224844" y="3214861"/>
                </a:lnTo>
                <a:lnTo>
                  <a:pt x="300604" y="3233641"/>
                </a:lnTo>
                <a:lnTo>
                  <a:pt x="348694" y="3238212"/>
                </a:lnTo>
                <a:lnTo>
                  <a:pt x="404775" y="3240560"/>
                </a:lnTo>
                <a:lnTo>
                  <a:pt x="469733" y="3241424"/>
                </a:lnTo>
                <a:lnTo>
                  <a:pt x="544458" y="3241548"/>
                </a:lnTo>
                <a:lnTo>
                  <a:pt x="3124225" y="3241548"/>
                </a:lnTo>
                <a:lnTo>
                  <a:pt x="3198950" y="3241424"/>
                </a:lnTo>
                <a:lnTo>
                  <a:pt x="3263908" y="3240560"/>
                </a:lnTo>
                <a:lnTo>
                  <a:pt x="3319989" y="3238212"/>
                </a:lnTo>
                <a:lnTo>
                  <a:pt x="3368079" y="3233641"/>
                </a:lnTo>
                <a:lnTo>
                  <a:pt x="3409066" y="3226104"/>
                </a:lnTo>
                <a:lnTo>
                  <a:pt x="3488194" y="3194927"/>
                </a:lnTo>
                <a:lnTo>
                  <a:pt x="3528747" y="3169026"/>
                </a:lnTo>
                <a:lnTo>
                  <a:pt x="3564958" y="3137699"/>
                </a:lnTo>
                <a:lnTo>
                  <a:pt x="3596285" y="3101489"/>
                </a:lnTo>
                <a:lnTo>
                  <a:pt x="3622186" y="3060935"/>
                </a:lnTo>
                <a:lnTo>
                  <a:pt x="3642120" y="3016580"/>
                </a:lnTo>
                <a:lnTo>
                  <a:pt x="3660900" y="2940820"/>
                </a:lnTo>
                <a:lnTo>
                  <a:pt x="3665471" y="2892730"/>
                </a:lnTo>
                <a:lnTo>
                  <a:pt x="3667819" y="2836649"/>
                </a:lnTo>
                <a:lnTo>
                  <a:pt x="3668684" y="2771690"/>
                </a:lnTo>
                <a:lnTo>
                  <a:pt x="3668684" y="469857"/>
                </a:lnTo>
                <a:lnTo>
                  <a:pt x="3667819" y="404899"/>
                </a:lnTo>
                <a:lnTo>
                  <a:pt x="3665471" y="348818"/>
                </a:lnTo>
                <a:lnTo>
                  <a:pt x="3660900" y="300728"/>
                </a:lnTo>
                <a:lnTo>
                  <a:pt x="3653363" y="259740"/>
                </a:lnTo>
                <a:lnTo>
                  <a:pt x="3622186" y="180613"/>
                </a:lnTo>
                <a:lnTo>
                  <a:pt x="3596285" y="140059"/>
                </a:lnTo>
                <a:lnTo>
                  <a:pt x="3564958" y="103848"/>
                </a:lnTo>
                <a:lnTo>
                  <a:pt x="3528747" y="72522"/>
                </a:lnTo>
                <a:lnTo>
                  <a:pt x="3488194" y="46621"/>
                </a:lnTo>
                <a:lnTo>
                  <a:pt x="3443839" y="26687"/>
                </a:lnTo>
                <a:lnTo>
                  <a:pt x="3368079" y="7907"/>
                </a:lnTo>
                <a:lnTo>
                  <a:pt x="3319989" y="3335"/>
                </a:lnTo>
                <a:lnTo>
                  <a:pt x="3263908" y="988"/>
                </a:lnTo>
                <a:lnTo>
                  <a:pt x="3198950" y="123"/>
                </a:lnTo>
                <a:lnTo>
                  <a:pt x="3124225" y="0"/>
                </a:lnTo>
                <a:close/>
              </a:path>
            </a:pathLst>
          </a:custGeom>
          <a:solidFill>
            <a:srgbClr val="D5D5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419784" y="7755731"/>
            <a:ext cx="2981325" cy="905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44880" marR="5080" indent="-932815">
              <a:lnSpc>
                <a:spcPct val="111000"/>
              </a:lnSpc>
              <a:spcBef>
                <a:spcPts val="90"/>
              </a:spcBef>
            </a:pPr>
            <a:r>
              <a:rPr sz="2600" spc="145" dirty="0">
                <a:latin typeface="Microsoft Sans Serif"/>
                <a:cs typeface="Microsoft Sans Serif"/>
              </a:rPr>
              <a:t>Exporting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60" dirty="0">
                <a:latin typeface="Microsoft Sans Serif"/>
                <a:cs typeface="Microsoft Sans Serif"/>
              </a:rPr>
              <a:t>the</a:t>
            </a:r>
            <a:r>
              <a:rPr sz="2600" spc="-90" dirty="0">
                <a:latin typeface="Microsoft Sans Serif"/>
                <a:cs typeface="Microsoft Sans Serif"/>
              </a:rPr>
              <a:t> </a:t>
            </a:r>
            <a:r>
              <a:rPr sz="2600" spc="125" dirty="0">
                <a:latin typeface="Microsoft Sans Serif"/>
                <a:cs typeface="Microsoft Sans Serif"/>
              </a:rPr>
              <a:t>data </a:t>
            </a:r>
            <a:r>
              <a:rPr sz="2600" spc="-675" dirty="0">
                <a:latin typeface="Microsoft Sans Serif"/>
                <a:cs typeface="Microsoft Sans Serif"/>
              </a:rPr>
              <a:t> </a:t>
            </a:r>
            <a:r>
              <a:rPr sz="2600" spc="204" dirty="0">
                <a:latin typeface="Microsoft Sans Serif"/>
                <a:cs typeface="Microsoft Sans Serif"/>
              </a:rPr>
              <a:t>to</a:t>
            </a:r>
            <a:r>
              <a:rPr sz="2600" spc="-75" dirty="0">
                <a:latin typeface="Microsoft Sans Serif"/>
                <a:cs typeface="Microsoft Sans Serif"/>
              </a:rPr>
              <a:t> </a:t>
            </a:r>
            <a:r>
              <a:rPr sz="2600" spc="5" dirty="0">
                <a:latin typeface="Microsoft Sans Serif"/>
                <a:cs typeface="Microsoft Sans Serif"/>
              </a:rPr>
              <a:t>CSV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36148" y="10310983"/>
            <a:ext cx="843216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u="heavy" spc="11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GitHub</a:t>
            </a:r>
            <a:r>
              <a:rPr sz="2950" u="heavy" spc="-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-8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URL: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2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Data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20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Collection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6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3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Web</a:t>
            </a:r>
            <a:r>
              <a:rPr sz="2950" u="heavy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950" u="heavy" spc="105" dirty="0">
                <a:solidFill>
                  <a:srgbClr val="00A2FF"/>
                </a:solidFill>
                <a:uFill>
                  <a:solidFill>
                    <a:srgbClr val="00A2FF"/>
                  </a:solidFill>
                </a:uFill>
                <a:latin typeface="Microsoft Sans Serif"/>
                <a:cs typeface="Microsoft Sans Serif"/>
              </a:rPr>
              <a:t>Scraping</a:t>
            </a:r>
            <a:endParaRPr sz="295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596148" y="3454547"/>
            <a:ext cx="887730" cy="846455"/>
            <a:chOff x="9596148" y="3454547"/>
            <a:chExt cx="887730" cy="846455"/>
          </a:xfrm>
        </p:grpSpPr>
        <p:sp>
          <p:nvSpPr>
            <p:cNvPr id="19" name="object 19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4" y="0"/>
                  </a:moveTo>
                  <a:lnTo>
                    <a:pt x="469134" y="269861"/>
                  </a:lnTo>
                  <a:lnTo>
                    <a:pt x="0" y="269861"/>
                  </a:lnTo>
                  <a:lnTo>
                    <a:pt x="0" y="523848"/>
                  </a:lnTo>
                  <a:lnTo>
                    <a:pt x="469134" y="523848"/>
                  </a:lnTo>
                  <a:lnTo>
                    <a:pt x="469134" y="793710"/>
                  </a:lnTo>
                  <a:lnTo>
                    <a:pt x="834912" y="396855"/>
                  </a:lnTo>
                  <a:lnTo>
                    <a:pt x="469134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622325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839910" y="3454547"/>
            <a:ext cx="887730" cy="846455"/>
            <a:chOff x="4839910" y="3454547"/>
            <a:chExt cx="887730" cy="846455"/>
          </a:xfrm>
        </p:grpSpPr>
        <p:sp>
          <p:nvSpPr>
            <p:cNvPr id="22" name="object 22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0"/>
                  </a:moveTo>
                  <a:lnTo>
                    <a:pt x="469133" y="269860"/>
                  </a:lnTo>
                  <a:lnTo>
                    <a:pt x="0" y="269860"/>
                  </a:lnTo>
                  <a:lnTo>
                    <a:pt x="0" y="523848"/>
                  </a:lnTo>
                  <a:lnTo>
                    <a:pt x="469133" y="523848"/>
                  </a:lnTo>
                  <a:lnTo>
                    <a:pt x="469133" y="793710"/>
                  </a:lnTo>
                  <a:lnTo>
                    <a:pt x="834912" y="396854"/>
                  </a:lnTo>
                  <a:lnTo>
                    <a:pt x="469133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866087" y="3480724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469133" y="523849"/>
                  </a:moveTo>
                  <a:lnTo>
                    <a:pt x="469133" y="793711"/>
                  </a:lnTo>
                  <a:lnTo>
                    <a:pt x="834912" y="396855"/>
                  </a:lnTo>
                  <a:lnTo>
                    <a:pt x="469133" y="0"/>
                  </a:lnTo>
                  <a:lnTo>
                    <a:pt x="469133" y="269861"/>
                  </a:lnTo>
                  <a:lnTo>
                    <a:pt x="0" y="269861"/>
                  </a:lnTo>
                  <a:lnTo>
                    <a:pt x="0" y="523849"/>
                  </a:lnTo>
                  <a:lnTo>
                    <a:pt x="469133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4607083" y="3501159"/>
            <a:ext cx="774065" cy="755650"/>
            <a:chOff x="14607083" y="3501159"/>
            <a:chExt cx="774065" cy="755650"/>
          </a:xfrm>
        </p:grpSpPr>
        <p:sp>
          <p:nvSpPr>
            <p:cNvPr id="25" name="object 25"/>
            <p:cNvSpPr/>
            <p:nvPr/>
          </p:nvSpPr>
          <p:spPr>
            <a:xfrm>
              <a:off x="14633261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163262" y="0"/>
                  </a:moveTo>
                  <a:lnTo>
                    <a:pt x="0" y="194565"/>
                  </a:lnTo>
                  <a:lnTo>
                    <a:pt x="359381" y="496118"/>
                  </a:lnTo>
                  <a:lnTo>
                    <a:pt x="185921" y="702845"/>
                  </a:lnTo>
                  <a:lnTo>
                    <a:pt x="721213" y="633954"/>
                  </a:lnTo>
                  <a:lnTo>
                    <a:pt x="696104" y="94827"/>
                  </a:lnTo>
                  <a:lnTo>
                    <a:pt x="522643" y="301553"/>
                  </a:lnTo>
                  <a:lnTo>
                    <a:pt x="163262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633260" y="3527337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59377" y="496119"/>
                  </a:moveTo>
                  <a:lnTo>
                    <a:pt x="185913" y="702845"/>
                  </a:lnTo>
                  <a:lnTo>
                    <a:pt x="721210" y="633954"/>
                  </a:lnTo>
                  <a:lnTo>
                    <a:pt x="696101" y="94827"/>
                  </a:lnTo>
                  <a:lnTo>
                    <a:pt x="522637" y="301553"/>
                  </a:lnTo>
                  <a:lnTo>
                    <a:pt x="163260" y="0"/>
                  </a:lnTo>
                  <a:lnTo>
                    <a:pt x="0" y="194565"/>
                  </a:lnTo>
                  <a:lnTo>
                    <a:pt x="359377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839910" y="7797922"/>
            <a:ext cx="887730" cy="846455"/>
            <a:chOff x="4839910" y="7797922"/>
            <a:chExt cx="887730" cy="846455"/>
          </a:xfrm>
        </p:grpSpPr>
        <p:sp>
          <p:nvSpPr>
            <p:cNvPr id="28" name="object 28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0"/>
                  </a:moveTo>
                  <a:lnTo>
                    <a:pt x="0" y="396855"/>
                  </a:lnTo>
                  <a:lnTo>
                    <a:pt x="365778" y="793711"/>
                  </a:lnTo>
                  <a:lnTo>
                    <a:pt x="365778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8" y="269861"/>
                  </a:lnTo>
                  <a:lnTo>
                    <a:pt x="365778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6087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9605572" y="7797922"/>
            <a:ext cx="887730" cy="846455"/>
            <a:chOff x="9605572" y="7797922"/>
            <a:chExt cx="887730" cy="846455"/>
          </a:xfrm>
        </p:grpSpPr>
        <p:sp>
          <p:nvSpPr>
            <p:cNvPr id="31" name="object 31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9" y="0"/>
                  </a:moveTo>
                  <a:lnTo>
                    <a:pt x="0" y="396855"/>
                  </a:lnTo>
                  <a:lnTo>
                    <a:pt x="365779" y="793711"/>
                  </a:lnTo>
                  <a:lnTo>
                    <a:pt x="365779" y="523850"/>
                  </a:lnTo>
                  <a:lnTo>
                    <a:pt x="834912" y="523850"/>
                  </a:lnTo>
                  <a:lnTo>
                    <a:pt x="834912" y="269861"/>
                  </a:lnTo>
                  <a:lnTo>
                    <a:pt x="365779" y="269861"/>
                  </a:lnTo>
                  <a:lnTo>
                    <a:pt x="365779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631749" y="7824099"/>
              <a:ext cx="835025" cy="793750"/>
            </a:xfrm>
            <a:custGeom>
              <a:avLst/>
              <a:gdLst/>
              <a:ahLst/>
              <a:cxnLst/>
              <a:rect l="l" t="t" r="r" b="b"/>
              <a:pathLst>
                <a:path w="835025" h="793750">
                  <a:moveTo>
                    <a:pt x="365778" y="523849"/>
                  </a:moveTo>
                  <a:lnTo>
                    <a:pt x="365778" y="793711"/>
                  </a:lnTo>
                  <a:lnTo>
                    <a:pt x="0" y="396855"/>
                  </a:lnTo>
                  <a:lnTo>
                    <a:pt x="365778" y="0"/>
                  </a:lnTo>
                  <a:lnTo>
                    <a:pt x="365778" y="269861"/>
                  </a:lnTo>
                  <a:lnTo>
                    <a:pt x="834912" y="269861"/>
                  </a:lnTo>
                  <a:lnTo>
                    <a:pt x="834912" y="523849"/>
                  </a:lnTo>
                  <a:lnTo>
                    <a:pt x="365778" y="52384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4597476" y="7844535"/>
            <a:ext cx="774065" cy="755650"/>
            <a:chOff x="14597476" y="7844535"/>
            <a:chExt cx="774065" cy="755650"/>
          </a:xfrm>
        </p:grpSpPr>
        <p:sp>
          <p:nvSpPr>
            <p:cNvPr id="34" name="object 34"/>
            <p:cNvSpPr/>
            <p:nvPr/>
          </p:nvSpPr>
          <p:spPr>
            <a:xfrm>
              <a:off x="14623659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557951" y="0"/>
                  </a:moveTo>
                  <a:lnTo>
                    <a:pt x="198569" y="301553"/>
                  </a:lnTo>
                  <a:lnTo>
                    <a:pt x="25109" y="94827"/>
                  </a:lnTo>
                  <a:lnTo>
                    <a:pt x="0" y="633954"/>
                  </a:lnTo>
                  <a:lnTo>
                    <a:pt x="535292" y="702845"/>
                  </a:lnTo>
                  <a:lnTo>
                    <a:pt x="361831" y="496118"/>
                  </a:lnTo>
                  <a:lnTo>
                    <a:pt x="721203" y="19456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D5D5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623653" y="7870713"/>
              <a:ext cx="721360" cy="702945"/>
            </a:xfrm>
            <a:custGeom>
              <a:avLst/>
              <a:gdLst/>
              <a:ahLst/>
              <a:cxnLst/>
              <a:rect l="l" t="t" r="r" b="b"/>
              <a:pathLst>
                <a:path w="721359" h="702945">
                  <a:moveTo>
                    <a:pt x="361832" y="496119"/>
                  </a:moveTo>
                  <a:lnTo>
                    <a:pt x="535296" y="702845"/>
                  </a:lnTo>
                  <a:lnTo>
                    <a:pt x="0" y="633954"/>
                  </a:lnTo>
                  <a:lnTo>
                    <a:pt x="25108" y="94827"/>
                  </a:lnTo>
                  <a:lnTo>
                    <a:pt x="198572" y="301553"/>
                  </a:lnTo>
                  <a:lnTo>
                    <a:pt x="557950" y="0"/>
                  </a:lnTo>
                  <a:lnTo>
                    <a:pt x="721210" y="194565"/>
                  </a:lnTo>
                  <a:lnTo>
                    <a:pt x="361832" y="496119"/>
                  </a:lnTo>
                  <a:close/>
                </a:path>
              </a:pathLst>
            </a:custGeom>
            <a:ln w="52354">
              <a:solidFill>
                <a:srgbClr val="D5D5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2392</Words>
  <Application>Microsoft Office PowerPoint</Application>
  <PresentationFormat>Custom</PresentationFormat>
  <Paragraphs>207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 MT</vt:lpstr>
      <vt:lpstr>Calibri</vt:lpstr>
      <vt:lpstr>Courier New</vt:lpstr>
      <vt:lpstr>Microsoft Sans Serif</vt:lpstr>
      <vt:lpstr>Times New Roman</vt:lpstr>
      <vt:lpstr>Verdana</vt:lpstr>
      <vt:lpstr>Office Theme</vt:lpstr>
      <vt:lpstr>Muhammad Muazzam Ahmad  01.12.2024</vt:lpstr>
      <vt:lpstr>PowerPoint Presentation</vt:lpstr>
      <vt:lpstr>Summary of methodologies</vt:lpstr>
      <vt:lpstr>Project background and context</vt:lpstr>
      <vt:lpstr>PowerPoint Presentation</vt:lpstr>
      <vt:lpstr>PowerPoint Presentation</vt:lpstr>
      <vt:lpstr>Data collection process involved a combination of API requests from SpaceX REST  API and Web Scraping data from a table in SpaceX’s Wikipedia entry.</vt:lpstr>
      <vt:lpstr>PowerPoint Presentation</vt:lpstr>
      <vt:lpstr>PowerPoint Presentation</vt:lpstr>
      <vt:lpstr>PowerPoint Presentation</vt:lpstr>
      <vt:lpstr>Charts were plotted:</vt:lpstr>
      <vt:lpstr>PowerPoint Presentation</vt:lpstr>
      <vt:lpstr>Markers of all Launch Sites:</vt:lpstr>
      <vt:lpstr>Launch Sites Dropdown List: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PowerPoint Presentation</vt:lpstr>
      <vt:lpstr>PowerPoint Presentation</vt:lpstr>
      <vt:lpstr>PowerPoint Presentation</vt:lpstr>
      <vt:lpstr>Explanation:</vt:lpstr>
      <vt:lpstr>PowerPoint Presentation</vt:lpstr>
      <vt:lpstr>Scores and Accuracy of the Test Set</vt:lpstr>
      <vt:lpstr>Explanation:</vt:lpstr>
      <vt:lpstr>PowerPoint Presentation</vt:lpstr>
      <vt:lpstr>Special Thanks to: Instructors  Coursera  IBM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ds-capstone-presentation</dc:title>
  <cp:lastModifiedBy>Muhammad Muazzam Ahmad</cp:lastModifiedBy>
  <cp:revision>1</cp:revision>
  <dcterms:created xsi:type="dcterms:W3CDTF">2024-12-01T13:58:18Z</dcterms:created>
  <dcterms:modified xsi:type="dcterms:W3CDTF">2024-12-01T14:00:40Z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2021-08-29T00:00:00Z</vt:filetime>
  </property>
  <property fmtid="{D5CDD505-2E9C-101B-9397-08002B2CF9AE}" pid="3" name="Creator">
    <vt:lpwstr>Keynote</vt:lpwstr>
  </property>
  <property fmtid="{D5CDD505-2E9C-101B-9397-08002B2CF9AE}" pid="4" name="LastSaved">
    <vt:filetime>2024-12-01T00:00:00Z</vt:filetime>
  </property>
</Properties>
</file>